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66" r:id="rId2"/>
    <p:sldId id="265" r:id="rId3"/>
    <p:sldId id="257" r:id="rId4"/>
    <p:sldId id="258" r:id="rId5"/>
    <p:sldId id="259" r:id="rId6"/>
    <p:sldId id="260" r:id="rId7"/>
    <p:sldId id="261" r:id="rId8"/>
    <p:sldId id="264" r:id="rId9"/>
    <p:sldId id="262" r:id="rId10"/>
    <p:sldId id="263" r:id="rId11"/>
    <p:sldId id="271" r:id="rId12"/>
    <p:sldId id="272" r:id="rId13"/>
    <p:sldId id="282" r:id="rId14"/>
    <p:sldId id="278" r:id="rId15"/>
    <p:sldId id="273" r:id="rId16"/>
    <p:sldId id="274" r:id="rId17"/>
    <p:sldId id="276" r:id="rId18"/>
    <p:sldId id="277" r:id="rId19"/>
    <p:sldId id="279" r:id="rId20"/>
    <p:sldId id="280" r:id="rId21"/>
    <p:sldId id="283" r:id="rId22"/>
    <p:sldId id="28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6600"/>
    <a:srgbClr val="FF99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06" autoAdjust="0"/>
  </p:normalViewPr>
  <p:slideViewPr>
    <p:cSldViewPr>
      <p:cViewPr varScale="1">
        <p:scale>
          <a:sx n="61" d="100"/>
          <a:sy n="61" d="100"/>
        </p:scale>
        <p:origin x="-154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DC0402-4AB5-4A95-8DE1-60DD856C67B2}" type="datetimeFigureOut">
              <a:rPr lang="en-US" smtClean="0"/>
              <a:pPr/>
              <a:t>11/15/2017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27A141-57BE-486C-BE4E-90E513FAAC4B}"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6127A141-57BE-486C-BE4E-90E513FAAC4B}" type="slidenum">
              <a:rPr lang="en-IN" smtClean="0"/>
              <a:pPr/>
              <a:t>14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3DBCC88-5A04-44F1-87DD-E6C61EAFDEED}" type="datetime1">
              <a:rPr lang="en-US" smtClean="0"/>
              <a:pPr/>
              <a:t>11/15/2017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C03E69C-0686-4C88-938D-B302AA824BF1}" type="datetime1">
              <a:rPr lang="en-US" smtClean="0"/>
              <a:pPr/>
              <a:t>11/15/2017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8E55D8-9CBC-412F-9441-9073BC6DF8CA}" type="datetime1">
              <a:rPr lang="en-US" smtClean="0"/>
              <a:pPr/>
              <a:t>11/15/2017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E79A4DB-44BB-42B6-BA66-2379B211FAD2}" type="datetime1">
              <a:rPr lang="en-US" smtClean="0"/>
              <a:pPr/>
              <a:t>11/15/2017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AF9539-F4E5-49D2-8D47-67F79332E350}" type="datetime1">
              <a:rPr lang="en-US" smtClean="0"/>
              <a:pPr/>
              <a:t>11/15/2017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1A092C9-D71C-4228-B20D-CAD6F9F1E901}" type="datetime1">
              <a:rPr lang="en-US" smtClean="0"/>
              <a:pPr/>
              <a:t>11/15/2017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A830B5F-2C11-47B0-9657-28AF5B00481B}" type="datetime1">
              <a:rPr lang="en-US" smtClean="0"/>
              <a:pPr/>
              <a:t>11/15/2017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EFC1401-1C60-44B7-B959-EF4CD29669DF}" type="datetime1">
              <a:rPr lang="en-US" smtClean="0"/>
              <a:pPr/>
              <a:t>11/15/2017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B005A-43F2-4A41-B77A-FB9C7BB8A2D3}" type="datetime1">
              <a:rPr lang="en-US" smtClean="0"/>
              <a:pPr/>
              <a:t>11/15/2017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861F64-B8BA-4B6F-BD2F-72E1853E0EBA}" type="datetime1">
              <a:rPr lang="en-US" smtClean="0"/>
              <a:pPr/>
              <a:t>11/15/2017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DCBE6-9A0B-4BA8-9710-B74397D25A5E}" type="datetime1">
              <a:rPr lang="en-US" smtClean="0"/>
              <a:pPr/>
              <a:t>11/15/2017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EA19E-DCC9-4054-A594-5B912AF2924C}" type="datetime1">
              <a:rPr lang="en-US" smtClean="0"/>
              <a:pPr/>
              <a:t>11/15/2017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A0B2F-8424-4459-9DC5-D36FC534FF5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genetics.faseb.org/genetics/ggsa/statement_on_modifiedorganisms.shtml" TargetMode="External"/><Relationship Id="rId2" Type="http://schemas.openxmlformats.org/officeDocument/2006/relationships/audio" Target="../media/audio2.wav"/><Relationship Id="rId1" Type="http://schemas.openxmlformats.org/officeDocument/2006/relationships/slideLayout" Target="../slideLayouts/slideLayout1.xml"/><Relationship Id="rId4" Type="http://schemas.openxmlformats.org/officeDocument/2006/relationships/hyperlink" Target="http://www.assamplants.com/" TargetMode="External"/></Relationships>
</file>

<file path=ppt/slides/_rels/slide2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00834"/>
            <a:ext cx="9144000" cy="357166"/>
          </a:xfrm>
          <a:solidFill>
            <a:srgbClr val="92D050"/>
          </a:solidFill>
        </p:spPr>
        <p:txBody>
          <a:bodyPr>
            <a:normAutofit lnSpcReduction="10000"/>
          </a:bodyPr>
          <a:lstStyle/>
          <a:p>
            <a:r>
              <a:rPr lang="en-US" sz="1800" dirty="0" smtClean="0">
                <a:solidFill>
                  <a:schemeClr val="accent2">
                    <a:lumMod val="75000"/>
                  </a:schemeClr>
                </a:solidFill>
                <a:latin typeface="Jokerman" pitchFamily="82" charset="0"/>
              </a:rPr>
              <a:t>RESEARCH METHODOLOGY  </a:t>
            </a:r>
            <a:endParaRPr lang="en-IN" sz="1800" dirty="0">
              <a:solidFill>
                <a:schemeClr val="accent2">
                  <a:lumMod val="75000"/>
                </a:schemeClr>
              </a:solidFill>
              <a:latin typeface="Jokerman" pitchFamily="82" charset="0"/>
            </a:endParaRPr>
          </a:p>
        </p:txBody>
      </p:sp>
      <p:sp>
        <p:nvSpPr>
          <p:cNvPr id="4" name="TextBox 3"/>
          <p:cNvSpPr txBox="1"/>
          <p:nvPr/>
        </p:nvSpPr>
        <p:spPr>
          <a:xfrm>
            <a:off x="428596" y="642918"/>
            <a:ext cx="8429684" cy="707886"/>
          </a:xfrm>
          <a:prstGeom prst="rect">
            <a:avLst/>
          </a:prstGeom>
          <a:noFill/>
        </p:spPr>
        <p:txBody>
          <a:bodyPr wrap="square" rtlCol="0">
            <a:spAutoFit/>
          </a:bodyPr>
          <a:lstStyle/>
          <a:p>
            <a:endParaRPr lang="en-IN" sz="2000" dirty="0">
              <a:solidFill>
                <a:srgbClr val="FF3300"/>
              </a:solidFill>
              <a:latin typeface="Arial Black" pitchFamily="34" charset="0"/>
            </a:endParaRPr>
          </a:p>
          <a:p>
            <a:pPr marL="269875" indent="-269875"/>
            <a:endParaRPr lang="en-IN" sz="2000" dirty="0">
              <a:solidFill>
                <a:srgbClr val="FFFF00"/>
              </a:solidFill>
              <a:latin typeface="Arial Black" pitchFamily="34" charset="0"/>
            </a:endParaRPr>
          </a:p>
        </p:txBody>
      </p:sp>
      <p:sp>
        <p:nvSpPr>
          <p:cNvPr id="5" name="Rectangle 4"/>
          <p:cNvSpPr/>
          <p:nvPr/>
        </p:nvSpPr>
        <p:spPr>
          <a:xfrm>
            <a:off x="500034" y="764704"/>
            <a:ext cx="8001056" cy="2215991"/>
          </a:xfrm>
          <a:prstGeom prst="rect">
            <a:avLst/>
          </a:prstGeom>
        </p:spPr>
        <p:txBody>
          <a:bodyPr wrap="square">
            <a:spAutoFit/>
          </a:bodyPr>
          <a:lstStyle/>
          <a:p>
            <a:pPr algn="ctr" fontAlgn="base">
              <a:spcBef>
                <a:spcPct val="0"/>
              </a:spcBef>
              <a:spcAft>
                <a:spcPts val="600"/>
              </a:spcAft>
            </a:pPr>
            <a:r>
              <a:rPr lang="en-IN" sz="3200" dirty="0" smtClean="0">
                <a:solidFill>
                  <a:srgbClr val="FF9900"/>
                </a:solidFill>
                <a:latin typeface="Arial Black" pitchFamily="34" charset="0"/>
              </a:rPr>
              <a:t>RESEARCH METHODOLOGY : II</a:t>
            </a:r>
            <a:endParaRPr lang="en-US" sz="3200" dirty="0" smtClean="0">
              <a:solidFill>
                <a:srgbClr val="FF9900"/>
              </a:solidFill>
              <a:latin typeface="Arial Black" pitchFamily="34" charset="0"/>
              <a:cs typeface="Arial" pitchFamily="34" charset="0"/>
            </a:endParaRPr>
          </a:p>
          <a:p>
            <a:pPr lvl="0" algn="ctr" fontAlgn="base">
              <a:spcBef>
                <a:spcPct val="0"/>
              </a:spcBef>
              <a:spcAft>
                <a:spcPts val="600"/>
              </a:spcAft>
            </a:pPr>
            <a:endParaRPr lang="en-US" sz="3200" dirty="0" smtClean="0">
              <a:solidFill>
                <a:srgbClr val="FFC000"/>
              </a:solidFill>
              <a:latin typeface="Arial Black" pitchFamily="34" charset="0"/>
              <a:ea typeface="Calibri" pitchFamily="34" charset="0"/>
              <a:cs typeface="Times New Roman" pitchFamily="18" charset="0"/>
            </a:endParaRPr>
          </a:p>
          <a:p>
            <a:pPr lvl="0" algn="ctr" fontAlgn="base">
              <a:spcBef>
                <a:spcPct val="0"/>
              </a:spcBef>
              <a:spcAft>
                <a:spcPts val="600"/>
              </a:spcAft>
            </a:pPr>
            <a:r>
              <a:rPr lang="en-US" sz="3200" dirty="0" smtClean="0">
                <a:solidFill>
                  <a:srgbClr val="FFC000"/>
                </a:solidFill>
                <a:latin typeface="Arial Black" pitchFamily="34" charset="0"/>
                <a:ea typeface="Calibri" pitchFamily="34" charset="0"/>
                <a:cs typeface="Times New Roman" pitchFamily="18" charset="0"/>
              </a:rPr>
              <a:t>REVIEW, COLLECTION AND CITATION OF LITERATURE</a:t>
            </a:r>
            <a:endParaRPr lang="en-US" sz="3200" dirty="0" smtClean="0">
              <a:solidFill>
                <a:srgbClr val="FFC000"/>
              </a:solidFill>
              <a:latin typeface="Arial Black" pitchFamily="34" charset="0"/>
              <a:cs typeface="Arial" pitchFamily="34" charset="0"/>
            </a:endParaRPr>
          </a:p>
        </p:txBody>
      </p:sp>
      <p:sp>
        <p:nvSpPr>
          <p:cNvPr id="6" name="Rectangle 5"/>
          <p:cNvSpPr/>
          <p:nvPr/>
        </p:nvSpPr>
        <p:spPr>
          <a:xfrm>
            <a:off x="0" y="3730967"/>
            <a:ext cx="9144000" cy="1354217"/>
          </a:xfrm>
          <a:prstGeom prst="rect">
            <a:avLst/>
          </a:prstGeom>
        </p:spPr>
        <p:txBody>
          <a:bodyPr wrap="square">
            <a:spAutoFit/>
          </a:bodyPr>
          <a:lstStyle/>
          <a:p>
            <a:pPr lvl="0" indent="457200" algn="ctr" eaLnBrk="0" fontAlgn="base" hangingPunct="0">
              <a:spcBef>
                <a:spcPct val="0"/>
              </a:spcBef>
              <a:spcAft>
                <a:spcPct val="0"/>
              </a:spcAft>
            </a:pPr>
            <a:r>
              <a:rPr lang="en-US" sz="2200" dirty="0" smtClean="0">
                <a:solidFill>
                  <a:srgbClr val="CCFFFF"/>
                </a:solidFill>
                <a:latin typeface="Arial" pitchFamily="34" charset="0"/>
                <a:ea typeface="Calibri" pitchFamily="34" charset="0"/>
                <a:cs typeface="Arial" pitchFamily="34" charset="0"/>
              </a:rPr>
              <a:t>DR PRATIVA DEKA</a:t>
            </a:r>
            <a:endParaRPr lang="en-US" sz="2200" dirty="0" smtClean="0">
              <a:solidFill>
                <a:srgbClr val="CCFFFF"/>
              </a:solidFill>
              <a:latin typeface="Arial" pitchFamily="34" charset="0"/>
              <a:cs typeface="Arial" pitchFamily="34" charset="0"/>
            </a:endParaRPr>
          </a:p>
          <a:p>
            <a:pPr lvl="0" indent="457200" algn="ctr" eaLnBrk="0" fontAlgn="base" hangingPunct="0">
              <a:spcBef>
                <a:spcPct val="0"/>
              </a:spcBef>
              <a:spcAft>
                <a:spcPct val="0"/>
              </a:spcAft>
            </a:pPr>
            <a:r>
              <a:rPr lang="en-US" sz="2000" dirty="0" smtClean="0">
                <a:solidFill>
                  <a:srgbClr val="CCFFFF"/>
                </a:solidFill>
                <a:latin typeface="Arial" pitchFamily="34" charset="0"/>
                <a:ea typeface="Calibri" pitchFamily="34" charset="0"/>
                <a:cs typeface="Arial" pitchFamily="34" charset="0"/>
              </a:rPr>
              <a:t>ASSOCIATE PROFESSOR</a:t>
            </a:r>
            <a:endParaRPr lang="en-US" sz="2000" dirty="0" smtClean="0">
              <a:solidFill>
                <a:srgbClr val="CCFFFF"/>
              </a:solidFill>
              <a:latin typeface="Arial" pitchFamily="34" charset="0"/>
              <a:cs typeface="Arial" pitchFamily="34" charset="0"/>
            </a:endParaRPr>
          </a:p>
          <a:p>
            <a:pPr lvl="0" indent="457200" algn="ctr" eaLnBrk="0" fontAlgn="base" hangingPunct="0">
              <a:spcBef>
                <a:spcPct val="0"/>
              </a:spcBef>
              <a:spcAft>
                <a:spcPct val="0"/>
              </a:spcAft>
            </a:pPr>
            <a:r>
              <a:rPr lang="en-US" sz="2000" dirty="0" smtClean="0">
                <a:solidFill>
                  <a:srgbClr val="CCFFFF"/>
                </a:solidFill>
                <a:latin typeface="Arial" pitchFamily="34" charset="0"/>
                <a:ea typeface="Calibri" pitchFamily="34" charset="0"/>
                <a:cs typeface="Arial" pitchFamily="34" charset="0"/>
              </a:rPr>
              <a:t>DEPARTMENT OF BOTANY </a:t>
            </a:r>
            <a:endParaRPr lang="en-US" sz="2000" dirty="0" smtClean="0">
              <a:solidFill>
                <a:srgbClr val="CCFFFF"/>
              </a:solidFill>
              <a:latin typeface="Arial" pitchFamily="34" charset="0"/>
              <a:cs typeface="Arial" pitchFamily="34" charset="0"/>
            </a:endParaRPr>
          </a:p>
          <a:p>
            <a:pPr lvl="0" algn="ctr" eaLnBrk="0" fontAlgn="base" hangingPunct="0">
              <a:spcBef>
                <a:spcPct val="0"/>
              </a:spcBef>
              <a:spcAft>
                <a:spcPct val="0"/>
              </a:spcAft>
            </a:pPr>
            <a:r>
              <a:rPr lang="en-US" sz="2000" dirty="0" smtClean="0">
                <a:solidFill>
                  <a:srgbClr val="CCFFFF"/>
                </a:solidFill>
                <a:latin typeface="Arial" pitchFamily="34" charset="0"/>
                <a:ea typeface="Calibri" pitchFamily="34" charset="0"/>
                <a:cs typeface="Arial" pitchFamily="34" charset="0"/>
              </a:rPr>
              <a:t>MANGALDAI COLLEDGE, MANGALDAI </a:t>
            </a:r>
            <a:endParaRPr lang="en-US" sz="2000" dirty="0" smtClean="0">
              <a:solidFill>
                <a:srgbClr val="CCFFFF"/>
              </a:solidFill>
              <a:latin typeface="Arial" pitchFamily="34" charset="0"/>
              <a:cs typeface="Arial" pitchFamily="34" charset="0"/>
            </a:endParaRPr>
          </a:p>
        </p:txBody>
      </p:sp>
      <p:sp>
        <p:nvSpPr>
          <p:cNvPr id="7" name="Cloud Callout 6"/>
          <p:cNvSpPr/>
          <p:nvPr/>
        </p:nvSpPr>
        <p:spPr>
          <a:xfrm>
            <a:off x="4357686" y="3032376"/>
            <a:ext cx="914400" cy="61264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10" name="TextBox 9"/>
          <p:cNvSpPr txBox="1"/>
          <p:nvPr/>
        </p:nvSpPr>
        <p:spPr>
          <a:xfrm>
            <a:off x="1000100" y="1285860"/>
            <a:ext cx="7215238" cy="830997"/>
          </a:xfrm>
          <a:prstGeom prst="rect">
            <a:avLst/>
          </a:prstGeom>
          <a:noFill/>
        </p:spPr>
        <p:txBody>
          <a:bodyPr wrap="square" rtlCol="0">
            <a:spAutoFit/>
          </a:bodyPr>
          <a:lstStyle/>
          <a:p>
            <a:pPr marL="357188" indent="-357188">
              <a:buFont typeface="Wingdings" pitchFamily="2" charset="2"/>
              <a:buChar char="q"/>
            </a:pPr>
            <a:endParaRPr lang="en-IN" sz="2400" dirty="0" smtClean="0">
              <a:solidFill>
                <a:schemeClr val="bg1"/>
              </a:solidFill>
              <a:latin typeface="Arial" pitchFamily="34" charset="0"/>
              <a:cs typeface="Arial" pitchFamily="34" charset="0"/>
            </a:endParaRPr>
          </a:p>
          <a:p>
            <a:pPr marL="357188" indent="-357188"/>
            <a:endParaRPr lang="en-IN" sz="2400" b="1" dirty="0">
              <a:solidFill>
                <a:srgbClr val="FFFF00"/>
              </a:solidFill>
              <a:latin typeface="Arial" pitchFamily="34" charset="0"/>
              <a:cs typeface="Arial" pitchFamily="34" charset="0"/>
            </a:endParaRPr>
          </a:p>
        </p:txBody>
      </p:sp>
      <p:sp>
        <p:nvSpPr>
          <p:cNvPr id="1025" name="Rectangle 1"/>
          <p:cNvSpPr>
            <a:spLocks noChangeArrowheads="1"/>
          </p:cNvSpPr>
          <p:nvPr/>
        </p:nvSpPr>
        <p:spPr bwMode="auto">
          <a:xfrm>
            <a:off x="0" y="21429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solidFill>
                  <a:srgbClr val="FFC000"/>
                </a:solidFill>
                <a:latin typeface="Arial Black" pitchFamily="34" charset="0"/>
                <a:ea typeface="Calibri" pitchFamily="34" charset="0"/>
                <a:cs typeface="Arial" pitchFamily="34" charset="0"/>
              </a:rPr>
              <a:t>    </a:t>
            </a:r>
            <a:r>
              <a:rPr kumimoji="0" lang="en-US" sz="2400" b="0" i="0" strike="noStrike" cap="none" normalizeH="0" baseline="0" dirty="0" smtClean="0">
                <a:ln>
                  <a:noFill/>
                </a:ln>
                <a:solidFill>
                  <a:srgbClr val="FFC000"/>
                </a:solidFill>
                <a:effectLst/>
                <a:latin typeface="Arial Black" pitchFamily="34" charset="0"/>
                <a:ea typeface="Calibri" pitchFamily="34" charset="0"/>
                <a:cs typeface="Arial" pitchFamily="34" charset="0"/>
              </a:rPr>
              <a:t>Note Taking:-</a:t>
            </a:r>
            <a:endParaRPr kumimoji="0" lang="en-US" sz="2400" b="0" i="0" strike="noStrike" cap="none" normalizeH="0" baseline="0" dirty="0" smtClean="0">
              <a:ln>
                <a:noFill/>
              </a:ln>
              <a:solidFill>
                <a:srgbClr val="FFC000"/>
              </a:solidFill>
              <a:effectLst/>
              <a:latin typeface="Arial Black" pitchFamily="34" charset="0"/>
              <a:cs typeface="Arial" pitchFamily="34" charset="0"/>
            </a:endParaRPr>
          </a:p>
        </p:txBody>
      </p:sp>
      <p:sp>
        <p:nvSpPr>
          <p:cNvPr id="11" name="Rectangle 10"/>
          <p:cNvSpPr/>
          <p:nvPr/>
        </p:nvSpPr>
        <p:spPr>
          <a:xfrm>
            <a:off x="285720" y="889844"/>
            <a:ext cx="8572560" cy="5555367"/>
          </a:xfrm>
          <a:prstGeom prst="rect">
            <a:avLst/>
          </a:prstGeom>
        </p:spPr>
        <p:txBody>
          <a:bodyPr wrap="square">
            <a:spAutoFit/>
          </a:bodyPr>
          <a:lstStyle/>
          <a:p>
            <a:pPr lvl="0" fontAlgn="base">
              <a:spcBef>
                <a:spcPct val="0"/>
              </a:spcBef>
              <a:spcAft>
                <a:spcPts val="600"/>
              </a:spcAft>
            </a:pPr>
            <a:r>
              <a:rPr lang="en-US" sz="2200" dirty="0" smtClean="0">
                <a:solidFill>
                  <a:schemeClr val="bg1"/>
                </a:solidFill>
                <a:latin typeface="Arial Black" pitchFamily="34" charset="0"/>
                <a:ea typeface="Calibri" pitchFamily="34" charset="0"/>
                <a:cs typeface="Arial" pitchFamily="34" charset="0"/>
              </a:rPr>
              <a:t>Purposeful research reading demands a systematic and simultaneous note taking. For research purposes, note taking has to be orderly, systematic and scientific.</a:t>
            </a:r>
            <a:endParaRPr lang="en-US" sz="2200" dirty="0" smtClean="0">
              <a:solidFill>
                <a:schemeClr val="bg1"/>
              </a:solidFill>
              <a:latin typeface="Arial Black" pitchFamily="34" charset="0"/>
              <a:cs typeface="Arial" pitchFamily="34" charset="0"/>
            </a:endParaRPr>
          </a:p>
          <a:p>
            <a:pPr lvl="0" eaLnBrk="0" fontAlgn="base" hangingPunct="0">
              <a:spcBef>
                <a:spcPct val="0"/>
              </a:spcBef>
              <a:spcAft>
                <a:spcPts val="600"/>
              </a:spcAft>
            </a:pPr>
            <a:r>
              <a:rPr lang="en-US" sz="2200" dirty="0" smtClean="0">
                <a:solidFill>
                  <a:schemeClr val="accent3">
                    <a:lumMod val="40000"/>
                    <a:lumOff val="60000"/>
                  </a:schemeClr>
                </a:solidFill>
                <a:latin typeface="Arial" pitchFamily="34" charset="0"/>
                <a:ea typeface="Calibri" pitchFamily="34" charset="0"/>
                <a:cs typeface="Arial" pitchFamily="34" charset="0"/>
              </a:rPr>
              <a:t>Reference notes may be classified under four main categories-</a:t>
            </a:r>
            <a:endParaRPr lang="en-US" sz="2200" dirty="0" smtClean="0">
              <a:solidFill>
                <a:schemeClr val="accent3">
                  <a:lumMod val="40000"/>
                  <a:lumOff val="60000"/>
                </a:schemeClr>
              </a:solidFill>
              <a:latin typeface="Arial" pitchFamily="34" charset="0"/>
              <a:cs typeface="Arial" pitchFamily="34" charset="0"/>
            </a:endParaRPr>
          </a:p>
          <a:p>
            <a:pPr marL="263525" lvl="0" indent="-263525" eaLnBrk="0" fontAlgn="base" hangingPunct="0">
              <a:spcBef>
                <a:spcPct val="0"/>
              </a:spcBef>
              <a:spcAft>
                <a:spcPts val="600"/>
              </a:spcAft>
              <a:buFont typeface="Wingdings" pitchFamily="2" charset="2"/>
              <a:buChar char="ü"/>
            </a:pPr>
            <a:r>
              <a:rPr lang="en-US" sz="2200" u="sng" dirty="0" smtClean="0">
                <a:solidFill>
                  <a:srgbClr val="FF0000"/>
                </a:solidFill>
                <a:latin typeface="Arial" pitchFamily="34" charset="0"/>
                <a:ea typeface="Calibri" pitchFamily="34" charset="0"/>
                <a:cs typeface="Arial" pitchFamily="34" charset="0"/>
              </a:rPr>
              <a:t>Quotation</a:t>
            </a:r>
            <a:r>
              <a:rPr lang="en-US" sz="2200" dirty="0" smtClean="0">
                <a:solidFill>
                  <a:srgbClr val="FF0000"/>
                </a:solidFill>
                <a:latin typeface="Arial" pitchFamily="34" charset="0"/>
                <a:ea typeface="Calibri" pitchFamily="34" charset="0"/>
                <a:cs typeface="Arial" pitchFamily="34" charset="0"/>
              </a:rPr>
              <a:t>:- 	</a:t>
            </a:r>
            <a:r>
              <a:rPr lang="en-US" sz="2200" dirty="0" smtClean="0">
                <a:solidFill>
                  <a:srgbClr val="FFFF00"/>
                </a:solidFill>
                <a:latin typeface="Arial" pitchFamily="34" charset="0"/>
                <a:ea typeface="Calibri" pitchFamily="34" charset="0"/>
                <a:cs typeface="Arial" pitchFamily="34" charset="0"/>
              </a:rPr>
              <a:t>The reader reproduces the exact words of the author 		and copies the material accurately.</a:t>
            </a:r>
            <a:endParaRPr lang="en-US" sz="2200" dirty="0" smtClean="0">
              <a:solidFill>
                <a:srgbClr val="FFFF00"/>
              </a:solidFill>
              <a:latin typeface="Arial" pitchFamily="34" charset="0"/>
              <a:cs typeface="Arial" pitchFamily="34" charset="0"/>
            </a:endParaRPr>
          </a:p>
          <a:p>
            <a:pPr marL="263525" lvl="0" indent="-263525" eaLnBrk="0" fontAlgn="base" hangingPunct="0">
              <a:spcBef>
                <a:spcPct val="0"/>
              </a:spcBef>
              <a:spcAft>
                <a:spcPts val="600"/>
              </a:spcAft>
              <a:buFont typeface="Wingdings" pitchFamily="2" charset="2"/>
              <a:buChar char="ü"/>
            </a:pPr>
            <a:r>
              <a:rPr lang="en-US" sz="2200" u="sng" dirty="0" smtClean="0">
                <a:solidFill>
                  <a:srgbClr val="FF0000"/>
                </a:solidFill>
                <a:latin typeface="Arial" pitchFamily="34" charset="0"/>
                <a:ea typeface="Calibri" pitchFamily="34" charset="0"/>
                <a:cs typeface="Arial" pitchFamily="34" charset="0"/>
              </a:rPr>
              <a:t>Paraphrase</a:t>
            </a:r>
            <a:r>
              <a:rPr lang="en-US" sz="2200" dirty="0" smtClean="0">
                <a:solidFill>
                  <a:srgbClr val="FF0000"/>
                </a:solidFill>
                <a:latin typeface="Arial" pitchFamily="34" charset="0"/>
                <a:ea typeface="Calibri" pitchFamily="34" charset="0"/>
                <a:cs typeface="Arial" pitchFamily="34" charset="0"/>
              </a:rPr>
              <a:t>:- </a:t>
            </a:r>
            <a:r>
              <a:rPr lang="en-US" sz="2200" dirty="0" smtClean="0">
                <a:solidFill>
                  <a:schemeClr val="bg1"/>
                </a:solidFill>
                <a:latin typeface="Arial" pitchFamily="34" charset="0"/>
                <a:ea typeface="Calibri" pitchFamily="34" charset="0"/>
                <a:cs typeface="Arial" pitchFamily="34" charset="0"/>
              </a:rPr>
              <a:t>The reader restates and notes the author’s ideas in 		  his own words.</a:t>
            </a:r>
            <a:endParaRPr lang="en-US" sz="2200" dirty="0" smtClean="0">
              <a:solidFill>
                <a:schemeClr val="bg1"/>
              </a:solidFill>
              <a:latin typeface="Arial" pitchFamily="34" charset="0"/>
              <a:cs typeface="Arial" pitchFamily="34" charset="0"/>
            </a:endParaRPr>
          </a:p>
          <a:p>
            <a:pPr marL="263525" lvl="0" indent="-263525" eaLnBrk="0" fontAlgn="base" hangingPunct="0">
              <a:spcBef>
                <a:spcPct val="0"/>
              </a:spcBef>
              <a:spcAft>
                <a:spcPts val="600"/>
              </a:spcAft>
              <a:buFont typeface="Wingdings" pitchFamily="2" charset="2"/>
              <a:buChar char="ü"/>
            </a:pPr>
            <a:r>
              <a:rPr lang="en-US" sz="2200" u="sng" dirty="0" smtClean="0">
                <a:solidFill>
                  <a:srgbClr val="FF0000"/>
                </a:solidFill>
                <a:latin typeface="Arial" pitchFamily="34" charset="0"/>
                <a:ea typeface="Calibri" pitchFamily="34" charset="0"/>
                <a:cs typeface="Arial" pitchFamily="34" charset="0"/>
              </a:rPr>
              <a:t>Summary</a:t>
            </a:r>
            <a:r>
              <a:rPr lang="en-US" sz="2200" dirty="0" smtClean="0">
                <a:solidFill>
                  <a:srgbClr val="FF0000"/>
                </a:solidFill>
                <a:latin typeface="Arial" pitchFamily="34" charset="0"/>
                <a:ea typeface="Calibri" pitchFamily="34" charset="0"/>
                <a:cs typeface="Arial" pitchFamily="34" charset="0"/>
              </a:rPr>
              <a:t>:- 	</a:t>
            </a:r>
            <a:r>
              <a:rPr lang="en-US" sz="2200" dirty="0" smtClean="0">
                <a:solidFill>
                  <a:srgbClr val="FFFF00"/>
                </a:solidFill>
                <a:latin typeface="Arial" pitchFamily="34" charset="0"/>
                <a:ea typeface="Calibri" pitchFamily="34" charset="0"/>
                <a:cs typeface="Arial" pitchFamily="34" charset="0"/>
              </a:rPr>
              <a:t>The reader records the contents of the material read 		by him in a condensed form.</a:t>
            </a:r>
            <a:endParaRPr lang="en-US" sz="2200" dirty="0" smtClean="0">
              <a:solidFill>
                <a:srgbClr val="FFFF00"/>
              </a:solidFill>
              <a:latin typeface="Arial" pitchFamily="34" charset="0"/>
              <a:cs typeface="Arial" pitchFamily="34" charset="0"/>
            </a:endParaRPr>
          </a:p>
          <a:p>
            <a:pPr marL="263525" lvl="0" indent="-263525" eaLnBrk="0" fontAlgn="base" hangingPunct="0">
              <a:spcBef>
                <a:spcPct val="0"/>
              </a:spcBef>
              <a:spcAft>
                <a:spcPts val="600"/>
              </a:spcAft>
              <a:buFont typeface="Wingdings" pitchFamily="2" charset="2"/>
              <a:buChar char="ü"/>
            </a:pPr>
            <a:r>
              <a:rPr lang="en-US" sz="2200" u="sng" dirty="0" smtClean="0">
                <a:solidFill>
                  <a:srgbClr val="FF0000"/>
                </a:solidFill>
                <a:latin typeface="Arial" pitchFamily="34" charset="0"/>
                <a:ea typeface="Calibri" pitchFamily="34" charset="0"/>
                <a:cs typeface="Arial" pitchFamily="34" charset="0"/>
              </a:rPr>
              <a:t>Evaluation</a:t>
            </a:r>
            <a:r>
              <a:rPr lang="en-US" sz="2200" dirty="0" smtClean="0">
                <a:solidFill>
                  <a:srgbClr val="FF0000"/>
                </a:solidFill>
                <a:latin typeface="Arial" pitchFamily="34" charset="0"/>
                <a:ea typeface="Calibri" pitchFamily="34" charset="0"/>
                <a:cs typeface="Arial" pitchFamily="34" charset="0"/>
              </a:rPr>
              <a:t>:- </a:t>
            </a:r>
            <a:r>
              <a:rPr lang="en-US" sz="2200" dirty="0" smtClean="0">
                <a:solidFill>
                  <a:schemeClr val="bg1"/>
                </a:solidFill>
                <a:latin typeface="Arial" pitchFamily="34" charset="0"/>
                <a:ea typeface="Calibri" pitchFamily="34" charset="0"/>
                <a:cs typeface="Arial" pitchFamily="34" charset="0"/>
              </a:rPr>
              <a:t>The reader interprets the points of view of the author, 		records his own impressions and reactions and 			indicates his agreements or disagreement with the 			author.</a:t>
            </a:r>
            <a:endParaRPr lang="en-US" sz="2200" dirty="0" smtClean="0">
              <a:solidFill>
                <a:schemeClr val="bg1"/>
              </a:solidFill>
              <a:latin typeface="Arial" pitchFamily="34" charset="0"/>
              <a:cs typeface="Arial" pitchFamily="34" charset="0"/>
            </a:endParaRP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10" name="TextBox 9"/>
          <p:cNvSpPr txBox="1"/>
          <p:nvPr/>
        </p:nvSpPr>
        <p:spPr>
          <a:xfrm>
            <a:off x="1285852" y="3929066"/>
            <a:ext cx="7215238" cy="830997"/>
          </a:xfrm>
          <a:prstGeom prst="rect">
            <a:avLst/>
          </a:prstGeom>
          <a:noFill/>
        </p:spPr>
        <p:txBody>
          <a:bodyPr wrap="square" rtlCol="0">
            <a:spAutoFit/>
          </a:bodyPr>
          <a:lstStyle/>
          <a:p>
            <a:pPr marL="357188" indent="-357188">
              <a:buFont typeface="Wingdings" pitchFamily="2" charset="2"/>
              <a:buChar char="q"/>
            </a:pPr>
            <a:endParaRPr lang="en-IN" sz="2400" dirty="0" smtClean="0">
              <a:solidFill>
                <a:schemeClr val="bg1"/>
              </a:solidFill>
              <a:latin typeface="Arial" pitchFamily="34" charset="0"/>
              <a:cs typeface="Arial" pitchFamily="34" charset="0"/>
            </a:endParaRPr>
          </a:p>
          <a:p>
            <a:pPr marL="357188" indent="-357188"/>
            <a:endParaRPr lang="en-IN" sz="2400" b="1" dirty="0">
              <a:solidFill>
                <a:srgbClr val="FFFF00"/>
              </a:solidFill>
              <a:latin typeface="Arial" pitchFamily="34" charset="0"/>
              <a:cs typeface="Arial" pitchFamily="34" charset="0"/>
            </a:endParaRPr>
          </a:p>
        </p:txBody>
      </p:sp>
      <p:sp>
        <p:nvSpPr>
          <p:cNvPr id="11" name="Rectangle 10"/>
          <p:cNvSpPr/>
          <p:nvPr/>
        </p:nvSpPr>
        <p:spPr>
          <a:xfrm flipH="1" flipV="1">
            <a:off x="10001288" y="1857364"/>
            <a:ext cx="285752" cy="430887"/>
          </a:xfrm>
          <a:prstGeom prst="rect">
            <a:avLst/>
          </a:prstGeom>
        </p:spPr>
        <p:txBody>
          <a:bodyPr wrap="square">
            <a:spAutoFit/>
          </a:bodyPr>
          <a:lstStyle/>
          <a:p>
            <a:pPr lvl="0" fontAlgn="base">
              <a:spcBef>
                <a:spcPct val="0"/>
              </a:spcBef>
              <a:spcAft>
                <a:spcPts val="600"/>
              </a:spcAft>
            </a:pPr>
            <a:endParaRPr lang="en-US" sz="2200" dirty="0" smtClean="0">
              <a:solidFill>
                <a:schemeClr val="bg1"/>
              </a:solidFill>
              <a:latin typeface="Arial" pitchFamily="34" charset="0"/>
              <a:cs typeface="Arial" pitchFamily="34" charset="0"/>
            </a:endParaRPr>
          </a:p>
        </p:txBody>
      </p:sp>
      <p:sp>
        <p:nvSpPr>
          <p:cNvPr id="12" name="Rectangle 11"/>
          <p:cNvSpPr/>
          <p:nvPr/>
        </p:nvSpPr>
        <p:spPr>
          <a:xfrm>
            <a:off x="428596" y="1071546"/>
            <a:ext cx="8429684" cy="5293757"/>
          </a:xfrm>
          <a:prstGeom prst="rect">
            <a:avLst/>
          </a:prstGeom>
        </p:spPr>
        <p:txBody>
          <a:bodyPr wrap="square">
            <a:spAutoFit/>
          </a:bodyPr>
          <a:lstStyle/>
          <a:p>
            <a:pPr lvl="0" fontAlgn="base">
              <a:spcBef>
                <a:spcPct val="0"/>
              </a:spcBef>
              <a:spcAft>
                <a:spcPct val="0"/>
              </a:spcAft>
            </a:pPr>
            <a:r>
              <a:rPr lang="en-US" sz="2600" dirty="0" smtClean="0">
                <a:solidFill>
                  <a:srgbClr val="FFC000"/>
                </a:solidFill>
                <a:latin typeface="Arial Narrow" pitchFamily="34" charset="0"/>
                <a:ea typeface="Calibri" pitchFamily="34" charset="0"/>
                <a:cs typeface="Times New Roman" pitchFamily="18" charset="0"/>
              </a:rPr>
              <a:t>The criteria for good note taking are:</a:t>
            </a:r>
            <a:endParaRPr lang="en-US" sz="2600" dirty="0" smtClean="0">
              <a:solidFill>
                <a:srgbClr val="FFC000"/>
              </a:solidFill>
              <a:latin typeface="Arial Narrow" pitchFamily="34" charset="0"/>
              <a:cs typeface="Arial" pitchFamily="34" charset="0"/>
            </a:endParaRPr>
          </a:p>
          <a:p>
            <a:pPr marL="263525" lvl="0" indent="-263525" eaLnBrk="0" fontAlgn="base" hangingPunct="0">
              <a:spcBef>
                <a:spcPct val="0"/>
              </a:spcBef>
              <a:spcAft>
                <a:spcPct val="0"/>
              </a:spcAft>
              <a:buFont typeface="Wingdings" pitchFamily="2" charset="2"/>
              <a:buChar char="§"/>
            </a:pPr>
            <a:r>
              <a:rPr lang="en-US" sz="2600" dirty="0" smtClean="0">
                <a:solidFill>
                  <a:schemeClr val="bg1"/>
                </a:solidFill>
                <a:latin typeface="Arial Narrow" pitchFamily="34" charset="0"/>
                <a:ea typeface="Calibri" pitchFamily="34" charset="0"/>
                <a:cs typeface="Times New Roman" pitchFamily="18" charset="0"/>
              </a:rPr>
              <a:t>Have a bird’s eye view of reference source before making a decision on the material for record and use.</a:t>
            </a:r>
            <a:endParaRPr lang="en-US" sz="2600" dirty="0" smtClean="0">
              <a:solidFill>
                <a:schemeClr val="bg1"/>
              </a:solidFill>
              <a:latin typeface="Arial Narrow" pitchFamily="34" charset="0"/>
              <a:cs typeface="Arial" pitchFamily="34" charset="0"/>
            </a:endParaRPr>
          </a:p>
          <a:p>
            <a:pPr marL="263525" lvl="0" indent="-263525" eaLnBrk="0" fontAlgn="base" hangingPunct="0">
              <a:spcBef>
                <a:spcPct val="0"/>
              </a:spcBef>
              <a:spcAft>
                <a:spcPct val="0"/>
              </a:spcAft>
              <a:buFont typeface="Wingdings" pitchFamily="2" charset="2"/>
              <a:buChar char="§"/>
            </a:pPr>
            <a:r>
              <a:rPr lang="en-US" sz="2600" dirty="0" smtClean="0">
                <a:solidFill>
                  <a:srgbClr val="FFFF00"/>
                </a:solidFill>
                <a:latin typeface="Arial Narrow" pitchFamily="34" charset="0"/>
                <a:ea typeface="Calibri" pitchFamily="34" charset="0"/>
                <a:cs typeface="Times New Roman" pitchFamily="18" charset="0"/>
              </a:rPr>
              <a:t>Cultivate the art of selecting the most significant material.</a:t>
            </a:r>
            <a:endParaRPr lang="en-US" sz="2600" dirty="0" smtClean="0">
              <a:solidFill>
                <a:srgbClr val="FFFF00"/>
              </a:solidFill>
              <a:latin typeface="Arial Narrow" pitchFamily="34" charset="0"/>
              <a:cs typeface="Arial" pitchFamily="34" charset="0"/>
            </a:endParaRPr>
          </a:p>
          <a:p>
            <a:pPr marL="263525" lvl="0" indent="-263525" eaLnBrk="0" fontAlgn="base" hangingPunct="0">
              <a:spcBef>
                <a:spcPct val="0"/>
              </a:spcBef>
              <a:spcAft>
                <a:spcPct val="0"/>
              </a:spcAft>
              <a:buFont typeface="Wingdings" pitchFamily="2" charset="2"/>
              <a:buChar char="§"/>
            </a:pPr>
            <a:r>
              <a:rPr lang="en-US" sz="2600" dirty="0" smtClean="0">
                <a:solidFill>
                  <a:schemeClr val="bg1"/>
                </a:solidFill>
                <a:latin typeface="Arial Narrow" pitchFamily="34" charset="0"/>
                <a:ea typeface="Calibri" pitchFamily="34" charset="0"/>
                <a:cs typeface="Times New Roman" pitchFamily="18" charset="0"/>
              </a:rPr>
              <a:t>For ease of handling use 10cm x 15cm index card.</a:t>
            </a:r>
            <a:endParaRPr lang="en-US" sz="2600" dirty="0" smtClean="0">
              <a:solidFill>
                <a:schemeClr val="bg1"/>
              </a:solidFill>
              <a:latin typeface="Arial Narrow" pitchFamily="34" charset="0"/>
              <a:cs typeface="Arial" pitchFamily="34" charset="0"/>
            </a:endParaRPr>
          </a:p>
          <a:p>
            <a:pPr marL="263525" lvl="0" indent="-263525" eaLnBrk="0" fontAlgn="base" hangingPunct="0">
              <a:spcBef>
                <a:spcPct val="0"/>
              </a:spcBef>
              <a:spcAft>
                <a:spcPct val="0"/>
              </a:spcAft>
              <a:buFont typeface="Wingdings" pitchFamily="2" charset="2"/>
              <a:buChar char="§"/>
            </a:pPr>
            <a:r>
              <a:rPr lang="en-US" sz="2600" dirty="0" smtClean="0">
                <a:solidFill>
                  <a:srgbClr val="FFFF00"/>
                </a:solidFill>
                <a:latin typeface="Arial Narrow" pitchFamily="34" charset="0"/>
                <a:ea typeface="Calibri" pitchFamily="34" charset="0"/>
                <a:cs typeface="Times New Roman" pitchFamily="18" charset="0"/>
              </a:rPr>
              <a:t>Include only one topic or item on a card</a:t>
            </a:r>
            <a:r>
              <a:rPr lang="en-US" sz="2600" dirty="0" smtClean="0">
                <a:latin typeface="Arial Narrow" pitchFamily="34" charset="0"/>
                <a:ea typeface="Calibri" pitchFamily="34" charset="0"/>
                <a:cs typeface="Times New Roman" pitchFamily="18" charset="0"/>
              </a:rPr>
              <a:t>.</a:t>
            </a:r>
            <a:endParaRPr lang="en-US" sz="2600" dirty="0" smtClean="0">
              <a:latin typeface="Arial Narrow" pitchFamily="34" charset="0"/>
              <a:cs typeface="Arial" pitchFamily="34" charset="0"/>
            </a:endParaRPr>
          </a:p>
          <a:p>
            <a:pPr marL="263525" lvl="0" indent="-263525" eaLnBrk="0" fontAlgn="base" hangingPunct="0">
              <a:spcBef>
                <a:spcPct val="0"/>
              </a:spcBef>
              <a:spcAft>
                <a:spcPct val="0"/>
              </a:spcAft>
              <a:buFont typeface="Wingdings" pitchFamily="2" charset="2"/>
              <a:buChar char="§"/>
            </a:pPr>
            <a:r>
              <a:rPr lang="en-US" sz="2600" dirty="0" smtClean="0">
                <a:solidFill>
                  <a:schemeClr val="bg1"/>
                </a:solidFill>
                <a:latin typeface="Arial Narrow" pitchFamily="34" charset="0"/>
                <a:ea typeface="Calibri" pitchFamily="34" charset="0"/>
                <a:cs typeface="Times New Roman" pitchFamily="18" charset="0"/>
              </a:rPr>
              <a:t>File each note-card under a definite topic.</a:t>
            </a:r>
            <a:endParaRPr lang="en-US" sz="2600" dirty="0" smtClean="0">
              <a:solidFill>
                <a:schemeClr val="bg1"/>
              </a:solidFill>
              <a:latin typeface="Arial Narrow" pitchFamily="34" charset="0"/>
              <a:cs typeface="Arial" pitchFamily="34" charset="0"/>
            </a:endParaRPr>
          </a:p>
          <a:p>
            <a:pPr marL="263525" lvl="0" indent="-263525" eaLnBrk="0" fontAlgn="base" hangingPunct="0">
              <a:spcBef>
                <a:spcPct val="0"/>
              </a:spcBef>
              <a:spcAft>
                <a:spcPct val="0"/>
              </a:spcAft>
              <a:buFont typeface="Wingdings" pitchFamily="2" charset="2"/>
              <a:buChar char="§"/>
            </a:pPr>
            <a:r>
              <a:rPr lang="en-US" sz="2600" dirty="0" smtClean="0">
                <a:solidFill>
                  <a:srgbClr val="FFFF00"/>
                </a:solidFill>
                <a:latin typeface="Arial Narrow" pitchFamily="34" charset="0"/>
                <a:ea typeface="Calibri" pitchFamily="34" charset="0"/>
                <a:cs typeface="Times New Roman" pitchFamily="18" charset="0"/>
              </a:rPr>
              <a:t>Place the subject heading at the top of the card.</a:t>
            </a:r>
            <a:endParaRPr lang="en-US" sz="2600" dirty="0" smtClean="0">
              <a:solidFill>
                <a:srgbClr val="FFFF00"/>
              </a:solidFill>
              <a:latin typeface="Arial Narrow" pitchFamily="34" charset="0"/>
              <a:cs typeface="Arial" pitchFamily="34" charset="0"/>
            </a:endParaRPr>
          </a:p>
          <a:p>
            <a:pPr marL="263525" lvl="0" indent="-263525" eaLnBrk="0" fontAlgn="base" hangingPunct="0">
              <a:spcBef>
                <a:spcPct val="0"/>
              </a:spcBef>
              <a:spcAft>
                <a:spcPct val="0"/>
              </a:spcAft>
              <a:buFont typeface="Wingdings" pitchFamily="2" charset="2"/>
              <a:buChar char="§"/>
            </a:pPr>
            <a:r>
              <a:rPr lang="en-US" sz="2600" dirty="0" smtClean="0">
                <a:solidFill>
                  <a:schemeClr val="bg1"/>
                </a:solidFill>
                <a:latin typeface="Arial Narrow" pitchFamily="34" charset="0"/>
                <a:ea typeface="Calibri" pitchFamily="34" charset="0"/>
                <a:cs typeface="Times New Roman" pitchFamily="18" charset="0"/>
              </a:rPr>
              <a:t>Give a complete bibliographic citation at the bottom of the note card</a:t>
            </a:r>
            <a:r>
              <a:rPr lang="en-US" sz="2600" dirty="0" smtClean="0">
                <a:latin typeface="Arial Narrow" pitchFamily="34" charset="0"/>
                <a:ea typeface="Calibri" pitchFamily="34" charset="0"/>
                <a:cs typeface="Times New Roman" pitchFamily="18" charset="0"/>
              </a:rPr>
              <a:t>.</a:t>
            </a:r>
            <a:endParaRPr lang="en-US" sz="2600" dirty="0" smtClean="0">
              <a:latin typeface="Arial Narrow" pitchFamily="34" charset="0"/>
              <a:cs typeface="Arial" pitchFamily="34" charset="0"/>
            </a:endParaRPr>
          </a:p>
          <a:p>
            <a:pPr marL="263525" lvl="0" indent="-263525" eaLnBrk="0" fontAlgn="base" hangingPunct="0">
              <a:spcBef>
                <a:spcPct val="0"/>
              </a:spcBef>
              <a:spcAft>
                <a:spcPct val="0"/>
              </a:spcAft>
              <a:buFont typeface="Wingdings" pitchFamily="2" charset="2"/>
              <a:buChar char="§"/>
            </a:pPr>
            <a:r>
              <a:rPr lang="en-US" sz="2600" dirty="0" smtClean="0">
                <a:solidFill>
                  <a:srgbClr val="FFFF00"/>
                </a:solidFill>
                <a:latin typeface="Arial Narrow" pitchFamily="34" charset="0"/>
                <a:ea typeface="Calibri" pitchFamily="34" charset="0"/>
                <a:cs typeface="Times New Roman" pitchFamily="18" charset="0"/>
              </a:rPr>
              <a:t>Take notes in a complete and clearly understand form.</a:t>
            </a:r>
            <a:endParaRPr lang="en-US" sz="2600" dirty="0" smtClean="0">
              <a:solidFill>
                <a:srgbClr val="FFFF00"/>
              </a:solidFill>
              <a:latin typeface="Arial Narrow" pitchFamily="34" charset="0"/>
              <a:cs typeface="Arial" pitchFamily="34" charset="0"/>
            </a:endParaRPr>
          </a:p>
          <a:p>
            <a:pPr marL="263525" lvl="0" indent="-263525" eaLnBrk="0" fontAlgn="base" hangingPunct="0">
              <a:spcBef>
                <a:spcPct val="0"/>
              </a:spcBef>
              <a:spcAft>
                <a:spcPct val="0"/>
              </a:spcAft>
              <a:buFont typeface="Wingdings" pitchFamily="2" charset="2"/>
              <a:buChar char="§"/>
            </a:pPr>
            <a:r>
              <a:rPr lang="en-US" sz="2600" dirty="0" smtClean="0">
                <a:solidFill>
                  <a:schemeClr val="bg1"/>
                </a:solidFill>
                <a:latin typeface="Arial Narrow" pitchFamily="34" charset="0"/>
                <a:ea typeface="Calibri" pitchFamily="34" charset="0"/>
                <a:cs typeface="Times New Roman" pitchFamily="18" charset="0"/>
              </a:rPr>
              <a:t>On the very first occasion copy the notes correctly and do not plan to recopy.</a:t>
            </a:r>
            <a:endParaRPr lang="en-US" sz="2600" dirty="0" smtClean="0">
              <a:solidFill>
                <a:schemeClr val="bg1"/>
              </a:solidFill>
              <a:latin typeface="Arial Narrow" pitchFamily="34" charset="0"/>
              <a:cs typeface="Arial" pitchFamily="34" charset="0"/>
            </a:endParaRPr>
          </a:p>
        </p:txBody>
      </p:sp>
      <p:sp>
        <p:nvSpPr>
          <p:cNvPr id="5124" name="Rectangle 4"/>
          <p:cNvSpPr>
            <a:spLocks noChangeArrowheads="1"/>
          </p:cNvSpPr>
          <p:nvPr/>
        </p:nvSpPr>
        <p:spPr bwMode="auto">
          <a:xfrm>
            <a:off x="571472" y="214290"/>
            <a:ext cx="742952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ts val="1800"/>
              </a:spcBef>
              <a:spcAft>
                <a:spcPct val="0"/>
              </a:spcAft>
              <a:buClrTx/>
              <a:buSzTx/>
              <a:buFontTx/>
              <a:buNone/>
              <a:tabLst/>
            </a:pPr>
            <a:r>
              <a:rPr kumimoji="0" lang="en-US" sz="3600" b="0" i="0" u="none" strike="noStrike" cap="none" normalizeH="0" baseline="0" dirty="0" smtClean="0">
                <a:ln>
                  <a:noFill/>
                </a:ln>
                <a:solidFill>
                  <a:srgbClr val="FFFF00"/>
                </a:solidFill>
                <a:effectLst/>
                <a:latin typeface="Arial Black" pitchFamily="34" charset="0"/>
                <a:ea typeface="Calibri" pitchFamily="34" charset="0"/>
                <a:cs typeface="Times New Roman" pitchFamily="18" charset="0"/>
              </a:rPr>
              <a:t>Criteria for good note taking</a:t>
            </a:r>
            <a:endParaRPr kumimoji="0" lang="en-US" sz="3600"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10" name="TextBox 9"/>
          <p:cNvSpPr txBox="1"/>
          <p:nvPr/>
        </p:nvSpPr>
        <p:spPr>
          <a:xfrm>
            <a:off x="0" y="1000108"/>
            <a:ext cx="7215238" cy="830997"/>
          </a:xfrm>
          <a:prstGeom prst="rect">
            <a:avLst/>
          </a:prstGeom>
          <a:noFill/>
        </p:spPr>
        <p:txBody>
          <a:bodyPr wrap="square" rtlCol="0">
            <a:spAutoFit/>
          </a:bodyPr>
          <a:lstStyle/>
          <a:p>
            <a:pPr marL="357188" indent="-357188">
              <a:buFont typeface="Wingdings" pitchFamily="2" charset="2"/>
              <a:buChar char="q"/>
            </a:pPr>
            <a:endParaRPr lang="en-IN" sz="2400" dirty="0" smtClean="0">
              <a:solidFill>
                <a:schemeClr val="bg1"/>
              </a:solidFill>
              <a:latin typeface="Arial" pitchFamily="34" charset="0"/>
              <a:cs typeface="Arial" pitchFamily="34" charset="0"/>
            </a:endParaRPr>
          </a:p>
          <a:p>
            <a:pPr marL="357188" indent="-357188"/>
            <a:endParaRPr lang="en-IN" sz="2400" b="1" dirty="0">
              <a:solidFill>
                <a:srgbClr val="FFFF00"/>
              </a:solidFill>
              <a:latin typeface="Arial" pitchFamily="34" charset="0"/>
              <a:cs typeface="Arial" pitchFamily="34" charset="0"/>
            </a:endParaRPr>
          </a:p>
        </p:txBody>
      </p:sp>
      <p:sp>
        <p:nvSpPr>
          <p:cNvPr id="4097" name="Rectangle 1"/>
          <p:cNvSpPr>
            <a:spLocks noChangeArrowheads="1"/>
          </p:cNvSpPr>
          <p:nvPr/>
        </p:nvSpPr>
        <p:spPr bwMode="auto">
          <a:xfrm>
            <a:off x="0" y="285728"/>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FFFF00"/>
                </a:solidFill>
                <a:effectLst/>
                <a:latin typeface="Arial Black" pitchFamily="34" charset="0"/>
                <a:ea typeface="Calibri" pitchFamily="34" charset="0"/>
                <a:cs typeface="Times New Roman" pitchFamily="18" charset="0"/>
              </a:rPr>
              <a:t>Citation of Literature:</a:t>
            </a:r>
            <a:endParaRPr kumimoji="0" lang="en-US" sz="3600" b="0" i="0" u="none" strike="noStrike" cap="none" normalizeH="0" baseline="0" dirty="0" smtClean="0">
              <a:ln>
                <a:noFill/>
              </a:ln>
              <a:solidFill>
                <a:srgbClr val="FFFF00"/>
              </a:solidFill>
              <a:effectLst/>
              <a:latin typeface="Arial" pitchFamily="34" charset="0"/>
              <a:cs typeface="Arial" pitchFamily="34" charset="0"/>
            </a:endParaRPr>
          </a:p>
        </p:txBody>
      </p:sp>
      <p:sp>
        <p:nvSpPr>
          <p:cNvPr id="8" name="Rectangle 7"/>
          <p:cNvSpPr/>
          <p:nvPr/>
        </p:nvSpPr>
        <p:spPr>
          <a:xfrm>
            <a:off x="285720" y="1214422"/>
            <a:ext cx="8429684" cy="4370427"/>
          </a:xfrm>
          <a:prstGeom prst="rect">
            <a:avLst/>
          </a:prstGeom>
        </p:spPr>
        <p:txBody>
          <a:bodyPr wrap="square">
            <a:spAutoFit/>
          </a:bodyPr>
          <a:lstStyle/>
          <a:p>
            <a:pPr marL="357188" indent="-357188" algn="just">
              <a:spcAft>
                <a:spcPts val="1200"/>
              </a:spcAft>
              <a:buFont typeface="Wingdings" pitchFamily="2" charset="2"/>
              <a:buChar char="q"/>
            </a:pPr>
            <a:r>
              <a:rPr lang="en-IN" sz="2400" dirty="0" smtClean="0">
                <a:solidFill>
                  <a:schemeClr val="bg1"/>
                </a:solidFill>
                <a:latin typeface="Arial Black" pitchFamily="34" charset="0"/>
              </a:rPr>
              <a:t>A citation is a reference that allows you to acknowledge the sources you use in a formal academic paper, and enables a reader to locate those sources through the key information it provides.</a:t>
            </a:r>
          </a:p>
          <a:p>
            <a:pPr marL="357188" indent="-357188" algn="just">
              <a:spcBef>
                <a:spcPts val="1200"/>
              </a:spcBef>
              <a:spcAft>
                <a:spcPts val="1200"/>
              </a:spcAft>
              <a:buFont typeface="Wingdings" pitchFamily="2" charset="2"/>
              <a:buChar char="q"/>
            </a:pPr>
            <a:r>
              <a:rPr lang="en-IN" sz="2400" dirty="0" smtClean="0">
                <a:solidFill>
                  <a:srgbClr val="FFFF00"/>
                </a:solidFill>
                <a:latin typeface="Arial Black" pitchFamily="34" charset="0"/>
              </a:rPr>
              <a:t>Citations are placed </a:t>
            </a:r>
            <a:r>
              <a:rPr lang="en-IN" sz="2400" dirty="0" smtClean="0">
                <a:solidFill>
                  <a:srgbClr val="FF6600"/>
                </a:solidFill>
                <a:latin typeface="Arial Black" pitchFamily="34" charset="0"/>
              </a:rPr>
              <a:t>both in the text </a:t>
            </a:r>
            <a:r>
              <a:rPr lang="en-IN" sz="2400" dirty="0" smtClean="0">
                <a:solidFill>
                  <a:srgbClr val="FFFF00"/>
                </a:solidFill>
                <a:latin typeface="Arial Black" pitchFamily="34" charset="0"/>
              </a:rPr>
              <a:t>and in </a:t>
            </a:r>
            <a:r>
              <a:rPr lang="en-IN" sz="2400" dirty="0" smtClean="0">
                <a:solidFill>
                  <a:srgbClr val="FF6600"/>
                </a:solidFill>
                <a:latin typeface="Arial Black" pitchFamily="34" charset="0"/>
              </a:rPr>
              <a:t>an organized list </a:t>
            </a:r>
            <a:r>
              <a:rPr lang="en-IN" sz="2400" dirty="0" smtClean="0">
                <a:solidFill>
                  <a:srgbClr val="FFFF00"/>
                </a:solidFill>
                <a:latin typeface="Arial Black" pitchFamily="34" charset="0"/>
              </a:rPr>
              <a:t>at the end of the text, unless you use a footnote or endnote system, which can be self-contained without an organized list.</a:t>
            </a:r>
          </a:p>
          <a:p>
            <a:pPr marL="357188" lvl="0" indent="-357188" eaLnBrk="0" fontAlgn="base" hangingPunct="0">
              <a:spcBef>
                <a:spcPct val="0"/>
              </a:spcBef>
              <a:spcAft>
                <a:spcPct val="0"/>
              </a:spcAft>
            </a:pPr>
            <a:r>
              <a:rPr lang="en-US" sz="3200" dirty="0" smtClean="0">
                <a:solidFill>
                  <a:schemeClr val="bg1"/>
                </a:solidFill>
                <a:latin typeface="Cambria" pitchFamily="18" charset="0"/>
                <a:cs typeface="Times New Roman" pitchFamily="18" charset="0"/>
              </a:rPr>
              <a:t>							</a:t>
            </a:r>
            <a:endParaRPr lang="en-IN" sz="2800" dirty="0">
              <a:solidFill>
                <a:schemeClr val="bg1"/>
              </a:solidFill>
            </a:endParaRP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10" name="TextBox 9"/>
          <p:cNvSpPr txBox="1"/>
          <p:nvPr/>
        </p:nvSpPr>
        <p:spPr>
          <a:xfrm>
            <a:off x="0" y="1000108"/>
            <a:ext cx="7215238" cy="830997"/>
          </a:xfrm>
          <a:prstGeom prst="rect">
            <a:avLst/>
          </a:prstGeom>
          <a:noFill/>
        </p:spPr>
        <p:txBody>
          <a:bodyPr wrap="square" rtlCol="0">
            <a:spAutoFit/>
          </a:bodyPr>
          <a:lstStyle/>
          <a:p>
            <a:pPr marL="357188" indent="-357188">
              <a:buFont typeface="Wingdings" pitchFamily="2" charset="2"/>
              <a:buChar char="q"/>
            </a:pPr>
            <a:endParaRPr lang="en-IN" sz="2400" dirty="0" smtClean="0">
              <a:solidFill>
                <a:schemeClr val="bg1"/>
              </a:solidFill>
              <a:latin typeface="Arial" pitchFamily="34" charset="0"/>
              <a:cs typeface="Arial" pitchFamily="34" charset="0"/>
            </a:endParaRPr>
          </a:p>
          <a:p>
            <a:pPr marL="357188" indent="-357188"/>
            <a:endParaRPr lang="en-IN" sz="2400" b="1" dirty="0">
              <a:solidFill>
                <a:srgbClr val="FFFF00"/>
              </a:solidFill>
              <a:latin typeface="Arial" pitchFamily="34" charset="0"/>
              <a:cs typeface="Arial" pitchFamily="34" charset="0"/>
            </a:endParaRPr>
          </a:p>
        </p:txBody>
      </p:sp>
      <p:sp>
        <p:nvSpPr>
          <p:cNvPr id="4097" name="Rectangle 1"/>
          <p:cNvSpPr>
            <a:spLocks noChangeArrowheads="1"/>
          </p:cNvSpPr>
          <p:nvPr/>
        </p:nvSpPr>
        <p:spPr bwMode="auto">
          <a:xfrm>
            <a:off x="0" y="-42944"/>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FF00"/>
                </a:solidFill>
                <a:effectLst/>
                <a:latin typeface="Arial Black" pitchFamily="34" charset="0"/>
                <a:ea typeface="Calibri" pitchFamily="34" charset="0"/>
                <a:cs typeface="Times New Roman" pitchFamily="18" charset="0"/>
              </a:rPr>
              <a:t>Citation of Literature:</a:t>
            </a:r>
            <a:endParaRPr kumimoji="0" lang="en-US" sz="2000" b="0" i="0" u="none" strike="noStrike" cap="none" normalizeH="0" baseline="0" dirty="0" smtClean="0">
              <a:ln>
                <a:noFill/>
              </a:ln>
              <a:solidFill>
                <a:srgbClr val="FFFF00"/>
              </a:solidFill>
              <a:effectLst/>
              <a:latin typeface="Arial" pitchFamily="34" charset="0"/>
              <a:cs typeface="Arial" pitchFamily="34" charset="0"/>
            </a:endParaRPr>
          </a:p>
        </p:txBody>
      </p:sp>
      <p:sp>
        <p:nvSpPr>
          <p:cNvPr id="8" name="Rectangle 7"/>
          <p:cNvSpPr/>
          <p:nvPr/>
        </p:nvSpPr>
        <p:spPr>
          <a:xfrm>
            <a:off x="285720" y="285728"/>
            <a:ext cx="8429684" cy="2954655"/>
          </a:xfrm>
          <a:prstGeom prst="rect">
            <a:avLst/>
          </a:prstGeom>
          <a:solidFill>
            <a:schemeClr val="accent6">
              <a:lumMod val="60000"/>
              <a:lumOff val="40000"/>
            </a:schemeClr>
          </a:solidFill>
        </p:spPr>
        <p:txBody>
          <a:bodyPr wrap="square">
            <a:spAutoFit/>
          </a:bodyPr>
          <a:lstStyle/>
          <a:p>
            <a:pPr algn="just"/>
            <a:r>
              <a:rPr lang="en-US" sz="2400" dirty="0" smtClean="0">
                <a:solidFill>
                  <a:srgbClr val="FF9900"/>
                </a:solidFill>
                <a:latin typeface="Arial" pitchFamily="34" charset="0"/>
                <a:cs typeface="Arial" pitchFamily="34" charset="0"/>
              </a:rPr>
              <a:t>	</a:t>
            </a:r>
            <a:r>
              <a:rPr lang="en-US" dirty="0" smtClean="0">
                <a:solidFill>
                  <a:schemeClr val="bg1"/>
                </a:solidFill>
                <a:latin typeface="Arial" pitchFamily="34" charset="0"/>
                <a:cs typeface="Arial" pitchFamily="34" charset="0"/>
              </a:rPr>
              <a:t>According to a conservative estimate </a:t>
            </a:r>
            <a:r>
              <a:rPr lang="en-US" dirty="0" err="1" smtClean="0">
                <a:solidFill>
                  <a:schemeClr val="bg1"/>
                </a:solidFill>
                <a:latin typeface="Arial" pitchFamily="34" charset="0"/>
                <a:cs typeface="Arial" pitchFamily="34" charset="0"/>
              </a:rPr>
              <a:t>Pteridophytic</a:t>
            </a:r>
            <a:r>
              <a:rPr lang="en-US" dirty="0" smtClean="0">
                <a:solidFill>
                  <a:schemeClr val="bg1"/>
                </a:solidFill>
                <a:latin typeface="Arial" pitchFamily="34" charset="0"/>
                <a:cs typeface="Arial" pitchFamily="34" charset="0"/>
              </a:rPr>
              <a:t> flora is represented by about 600 species in India </a:t>
            </a:r>
            <a:r>
              <a:rPr lang="en-US" dirty="0" smtClean="0">
                <a:solidFill>
                  <a:schemeClr val="accent1">
                    <a:lumMod val="50000"/>
                  </a:schemeClr>
                </a:solidFill>
                <a:latin typeface="Arial" pitchFamily="34" charset="0"/>
                <a:cs typeface="Arial" pitchFamily="34" charset="0"/>
              </a:rPr>
              <a:t>(</a:t>
            </a:r>
            <a:r>
              <a:rPr lang="en-US" dirty="0" err="1" smtClean="0">
                <a:solidFill>
                  <a:schemeClr val="accent1">
                    <a:lumMod val="50000"/>
                  </a:schemeClr>
                </a:solidFill>
                <a:latin typeface="Arial" pitchFamily="34" charset="0"/>
                <a:cs typeface="Arial" pitchFamily="34" charset="0"/>
              </a:rPr>
              <a:t>Bir</a:t>
            </a:r>
            <a:r>
              <a:rPr lang="en-US" dirty="0" smtClean="0">
                <a:solidFill>
                  <a:schemeClr val="accent1">
                    <a:lumMod val="50000"/>
                  </a:schemeClr>
                </a:solidFill>
                <a:latin typeface="Arial" pitchFamily="34" charset="0"/>
                <a:cs typeface="Arial" pitchFamily="34" charset="0"/>
              </a:rPr>
              <a:t> 1987)</a:t>
            </a:r>
            <a:r>
              <a:rPr lang="en-US" dirty="0" smtClean="0">
                <a:solidFill>
                  <a:srgbClr val="FFFF00"/>
                </a:solidFill>
                <a:latin typeface="Arial" pitchFamily="34" charset="0"/>
                <a:cs typeface="Arial" pitchFamily="34" charset="0"/>
              </a:rPr>
              <a:t>. </a:t>
            </a:r>
            <a:r>
              <a:rPr lang="en-US" dirty="0" smtClean="0">
                <a:solidFill>
                  <a:schemeClr val="bg1"/>
                </a:solidFill>
                <a:latin typeface="Arial" pitchFamily="34" charset="0"/>
                <a:cs typeface="Arial" pitchFamily="34" charset="0"/>
              </a:rPr>
              <a:t>Whereas according to </a:t>
            </a:r>
            <a:r>
              <a:rPr lang="en-US" dirty="0" smtClean="0">
                <a:solidFill>
                  <a:schemeClr val="accent1">
                    <a:lumMod val="50000"/>
                  </a:schemeClr>
                </a:solidFill>
                <a:latin typeface="Arial" pitchFamily="34" charset="0"/>
                <a:cs typeface="Arial" pitchFamily="34" charset="0"/>
              </a:rPr>
              <a:t>Dixit (1984) </a:t>
            </a:r>
            <a:r>
              <a:rPr lang="en-US" dirty="0" smtClean="0">
                <a:solidFill>
                  <a:schemeClr val="bg1"/>
                </a:solidFill>
                <a:latin typeface="Arial" pitchFamily="34" charset="0"/>
                <a:cs typeface="Arial" pitchFamily="34" charset="0"/>
              </a:rPr>
              <a:t>and</a:t>
            </a:r>
            <a:r>
              <a:rPr lang="en-US" dirty="0" smtClean="0">
                <a:solidFill>
                  <a:schemeClr val="accent1">
                    <a:lumMod val="50000"/>
                  </a:schemeClr>
                </a:solidFill>
                <a:latin typeface="Arial" pitchFamily="34" charset="0"/>
                <a:cs typeface="Arial" pitchFamily="34" charset="0"/>
              </a:rPr>
              <a:t> Dixit and </a:t>
            </a:r>
            <a:r>
              <a:rPr lang="en-US" dirty="0" err="1" smtClean="0">
                <a:solidFill>
                  <a:schemeClr val="accent1">
                    <a:lumMod val="50000"/>
                  </a:schemeClr>
                </a:solidFill>
                <a:latin typeface="Arial" pitchFamily="34" charset="0"/>
                <a:cs typeface="Arial" pitchFamily="34" charset="0"/>
              </a:rPr>
              <a:t>Vohra</a:t>
            </a:r>
            <a:r>
              <a:rPr lang="en-US" dirty="0" smtClean="0">
                <a:solidFill>
                  <a:schemeClr val="accent1">
                    <a:lumMod val="50000"/>
                  </a:schemeClr>
                </a:solidFill>
                <a:latin typeface="Arial" pitchFamily="34" charset="0"/>
                <a:cs typeface="Arial" pitchFamily="34" charset="0"/>
              </a:rPr>
              <a:t> (1984) </a:t>
            </a:r>
            <a:r>
              <a:rPr lang="en-US" dirty="0" smtClean="0">
                <a:solidFill>
                  <a:schemeClr val="bg1"/>
                </a:solidFill>
                <a:latin typeface="Arial" pitchFamily="34" charset="0"/>
                <a:cs typeface="Arial" pitchFamily="34" charset="0"/>
              </a:rPr>
              <a:t>the </a:t>
            </a:r>
            <a:r>
              <a:rPr lang="en-US" dirty="0" err="1" smtClean="0">
                <a:solidFill>
                  <a:schemeClr val="bg1"/>
                </a:solidFill>
                <a:latin typeface="Arial" pitchFamily="34" charset="0"/>
                <a:cs typeface="Arial" pitchFamily="34" charset="0"/>
              </a:rPr>
              <a:t>Pteridophytic</a:t>
            </a:r>
            <a:r>
              <a:rPr lang="en-US" dirty="0" smtClean="0">
                <a:solidFill>
                  <a:schemeClr val="bg1"/>
                </a:solidFill>
                <a:latin typeface="Arial" pitchFamily="34" charset="0"/>
                <a:cs typeface="Arial" pitchFamily="34" charset="0"/>
              </a:rPr>
              <a:t> flora in India comprises of 67 families, 191 genera and more than 1000 species. As a constituent of Indian flora of vascular plants, the fern and fern-allies form only 5 percent as far as number of species are concerned </a:t>
            </a:r>
            <a:r>
              <a:rPr lang="en-US" dirty="0" smtClean="0">
                <a:solidFill>
                  <a:schemeClr val="accent1">
                    <a:lumMod val="50000"/>
                  </a:schemeClr>
                </a:solidFill>
                <a:latin typeface="Arial" pitchFamily="34" charset="0"/>
                <a:cs typeface="Arial" pitchFamily="34" charset="0"/>
              </a:rPr>
              <a:t>(</a:t>
            </a:r>
            <a:r>
              <a:rPr lang="en-US" dirty="0" err="1" smtClean="0">
                <a:solidFill>
                  <a:schemeClr val="accent1">
                    <a:lumMod val="50000"/>
                  </a:schemeClr>
                </a:solidFill>
                <a:latin typeface="Arial" pitchFamily="34" charset="0"/>
                <a:cs typeface="Arial" pitchFamily="34" charset="0"/>
              </a:rPr>
              <a:t>Satija</a:t>
            </a:r>
            <a:r>
              <a:rPr lang="en-US" dirty="0" smtClean="0">
                <a:solidFill>
                  <a:schemeClr val="accent1">
                    <a:lumMod val="50000"/>
                  </a:schemeClr>
                </a:solidFill>
                <a:latin typeface="Arial" pitchFamily="34" charset="0"/>
                <a:cs typeface="Arial" pitchFamily="34" charset="0"/>
              </a:rPr>
              <a:t> and </a:t>
            </a:r>
            <a:r>
              <a:rPr lang="en-US" dirty="0" err="1" smtClean="0">
                <a:solidFill>
                  <a:schemeClr val="accent1">
                    <a:lumMod val="50000"/>
                  </a:schemeClr>
                </a:solidFill>
                <a:latin typeface="Arial" pitchFamily="34" charset="0"/>
                <a:cs typeface="Arial" pitchFamily="34" charset="0"/>
              </a:rPr>
              <a:t>Bir</a:t>
            </a:r>
            <a:r>
              <a:rPr lang="en-US" dirty="0" smtClean="0">
                <a:solidFill>
                  <a:schemeClr val="accent1">
                    <a:lumMod val="50000"/>
                  </a:schemeClr>
                </a:solidFill>
                <a:latin typeface="Arial" pitchFamily="34" charset="0"/>
                <a:cs typeface="Arial" pitchFamily="34" charset="0"/>
              </a:rPr>
              <a:t> 1985). </a:t>
            </a:r>
          </a:p>
          <a:p>
            <a:pPr algn="just"/>
            <a:r>
              <a:rPr lang="en-US" dirty="0" smtClean="0">
                <a:solidFill>
                  <a:schemeClr val="bg1"/>
                </a:solidFill>
                <a:latin typeface="Arial" pitchFamily="34" charset="0"/>
                <a:cs typeface="Arial" pitchFamily="34" charset="0"/>
              </a:rPr>
              <a:t>	Recently </a:t>
            </a:r>
            <a:r>
              <a:rPr lang="en-US" dirty="0" err="1" smtClean="0">
                <a:solidFill>
                  <a:schemeClr val="accent1">
                    <a:lumMod val="50000"/>
                  </a:schemeClr>
                </a:solidFill>
                <a:latin typeface="Arial" pitchFamily="34" charset="0"/>
                <a:cs typeface="Arial" pitchFamily="34" charset="0"/>
              </a:rPr>
              <a:t>Borthakur</a:t>
            </a:r>
            <a:r>
              <a:rPr lang="en-US" dirty="0" smtClean="0">
                <a:solidFill>
                  <a:schemeClr val="accent1">
                    <a:lumMod val="50000"/>
                  </a:schemeClr>
                </a:solidFill>
                <a:latin typeface="Arial" pitchFamily="34" charset="0"/>
                <a:cs typeface="Arial" pitchFamily="34" charset="0"/>
              </a:rPr>
              <a:t> </a:t>
            </a:r>
            <a:r>
              <a:rPr lang="en-US" i="1" dirty="0" smtClean="0">
                <a:solidFill>
                  <a:schemeClr val="accent1">
                    <a:lumMod val="50000"/>
                  </a:schemeClr>
                </a:solidFill>
                <a:latin typeface="Arial" pitchFamily="34" charset="0"/>
                <a:cs typeface="Arial" pitchFamily="34" charset="0"/>
              </a:rPr>
              <a:t>et al </a:t>
            </a:r>
            <a:r>
              <a:rPr lang="en-US" dirty="0" smtClean="0">
                <a:solidFill>
                  <a:schemeClr val="accent1">
                    <a:lumMod val="50000"/>
                  </a:schemeClr>
                </a:solidFill>
                <a:latin typeface="Arial" pitchFamily="34" charset="0"/>
                <a:cs typeface="Arial" pitchFamily="34" charset="0"/>
              </a:rPr>
              <a:t>(2001) </a:t>
            </a:r>
            <a:r>
              <a:rPr lang="en-US" dirty="0" smtClean="0">
                <a:solidFill>
                  <a:schemeClr val="bg1"/>
                </a:solidFill>
                <a:latin typeface="Arial" pitchFamily="34" charset="0"/>
                <a:cs typeface="Arial" pitchFamily="34" charset="0"/>
              </a:rPr>
              <a:t>published “</a:t>
            </a:r>
            <a:r>
              <a:rPr lang="en-US" dirty="0" err="1" smtClean="0">
                <a:solidFill>
                  <a:schemeClr val="bg1"/>
                </a:solidFill>
                <a:latin typeface="Arial" pitchFamily="34" charset="0"/>
                <a:cs typeface="Arial" pitchFamily="34" charset="0"/>
              </a:rPr>
              <a:t>Iluustrated</a:t>
            </a:r>
            <a:r>
              <a:rPr lang="en-US" dirty="0" smtClean="0">
                <a:solidFill>
                  <a:schemeClr val="bg1"/>
                </a:solidFill>
                <a:latin typeface="Arial" pitchFamily="34" charset="0"/>
                <a:cs typeface="Arial" pitchFamily="34" charset="0"/>
              </a:rPr>
              <a:t> Manual of Ferns of Assam” which includes 221 species of ferns belonging to 87 genera and 47 families. This is the first work to include the ferns of the state as a whole but excluded the fern-allies.</a:t>
            </a:r>
          </a:p>
        </p:txBody>
      </p:sp>
      <p:sp>
        <p:nvSpPr>
          <p:cNvPr id="9" name="TextBox 8"/>
          <p:cNvSpPr txBox="1"/>
          <p:nvPr/>
        </p:nvSpPr>
        <p:spPr>
          <a:xfrm>
            <a:off x="285720" y="3357562"/>
            <a:ext cx="8429684" cy="3139321"/>
          </a:xfrm>
          <a:prstGeom prst="rect">
            <a:avLst/>
          </a:prstGeom>
          <a:noFill/>
        </p:spPr>
        <p:txBody>
          <a:bodyPr wrap="square" rtlCol="0">
            <a:spAutoFit/>
          </a:bodyPr>
          <a:lstStyle/>
          <a:p>
            <a:pPr marL="712788" indent="-712788" algn="ctr"/>
            <a:r>
              <a:rPr lang="en-US" dirty="0" smtClean="0">
                <a:solidFill>
                  <a:srgbClr val="FF9900"/>
                </a:solidFill>
                <a:latin typeface="Arial" pitchFamily="34" charset="0"/>
                <a:cs typeface="Arial" pitchFamily="34" charset="0"/>
              </a:rPr>
              <a:t>REFERENCES</a:t>
            </a:r>
            <a:endParaRPr lang="en-IN" dirty="0" smtClean="0">
              <a:solidFill>
                <a:srgbClr val="FF9900"/>
              </a:solidFill>
              <a:latin typeface="Arial" pitchFamily="34" charset="0"/>
              <a:cs typeface="Arial" pitchFamily="34" charset="0"/>
            </a:endParaRPr>
          </a:p>
          <a:p>
            <a:pPr marL="712788" indent="-712788" algn="just"/>
            <a:r>
              <a:rPr lang="en-IN" dirty="0" err="1" smtClean="0">
                <a:solidFill>
                  <a:srgbClr val="FF9900"/>
                </a:solidFill>
                <a:latin typeface="Arial" pitchFamily="34" charset="0"/>
                <a:cs typeface="Arial" pitchFamily="34" charset="0"/>
              </a:rPr>
              <a:t>Bir</a:t>
            </a:r>
            <a:r>
              <a:rPr lang="en-IN" dirty="0" smtClean="0">
                <a:solidFill>
                  <a:srgbClr val="FF9900"/>
                </a:solidFill>
                <a:latin typeface="Arial" pitchFamily="34" charset="0"/>
                <a:cs typeface="Arial" pitchFamily="34" charset="0"/>
              </a:rPr>
              <a:t>, S.S. 1987. </a:t>
            </a:r>
            <a:r>
              <a:rPr lang="en-IN" dirty="0" err="1" smtClean="0">
                <a:solidFill>
                  <a:srgbClr val="FF9900"/>
                </a:solidFill>
                <a:latin typeface="Arial" pitchFamily="34" charset="0"/>
                <a:cs typeface="Arial" pitchFamily="34" charset="0"/>
              </a:rPr>
              <a:t>Pteridophytic</a:t>
            </a:r>
            <a:r>
              <a:rPr lang="en-IN" dirty="0" smtClean="0">
                <a:solidFill>
                  <a:srgbClr val="FF9900"/>
                </a:solidFill>
                <a:latin typeface="Arial" pitchFamily="34" charset="0"/>
                <a:cs typeface="Arial" pitchFamily="34" charset="0"/>
              </a:rPr>
              <a:t> Flora of India: Rare and endangered elements and their conservation.</a:t>
            </a:r>
            <a:r>
              <a:rPr lang="en-IN" i="1" dirty="0" smtClean="0">
                <a:solidFill>
                  <a:srgbClr val="FF9900"/>
                </a:solidFill>
                <a:latin typeface="Arial" pitchFamily="34" charset="0"/>
                <a:cs typeface="Arial" pitchFamily="34" charset="0"/>
              </a:rPr>
              <a:t> Indian F J</a:t>
            </a:r>
            <a:r>
              <a:rPr lang="en-IN" dirty="0" smtClean="0">
                <a:solidFill>
                  <a:srgbClr val="FF9900"/>
                </a:solidFill>
                <a:latin typeface="Arial" pitchFamily="34" charset="0"/>
                <a:cs typeface="Arial" pitchFamily="34" charset="0"/>
              </a:rPr>
              <a:t>. 4. 95-101.</a:t>
            </a:r>
          </a:p>
          <a:p>
            <a:pPr marL="712788" indent="-712788" algn="just"/>
            <a:r>
              <a:rPr lang="en-IN" dirty="0" err="1" smtClean="0">
                <a:solidFill>
                  <a:srgbClr val="FF9900"/>
                </a:solidFill>
                <a:latin typeface="Arial" pitchFamily="34" charset="0"/>
                <a:cs typeface="Arial" pitchFamily="34" charset="0"/>
              </a:rPr>
              <a:t>Borthakur</a:t>
            </a:r>
            <a:r>
              <a:rPr lang="en-IN" dirty="0" smtClean="0">
                <a:solidFill>
                  <a:srgbClr val="FF9900"/>
                </a:solidFill>
                <a:latin typeface="Arial" pitchFamily="34" charset="0"/>
                <a:cs typeface="Arial" pitchFamily="34" charset="0"/>
              </a:rPr>
              <a:t>, S.K., </a:t>
            </a:r>
            <a:r>
              <a:rPr lang="en-IN" dirty="0" err="1" smtClean="0">
                <a:solidFill>
                  <a:srgbClr val="FF9900"/>
                </a:solidFill>
                <a:latin typeface="Arial" pitchFamily="34" charset="0"/>
                <a:cs typeface="Arial" pitchFamily="34" charset="0"/>
              </a:rPr>
              <a:t>Deka</a:t>
            </a:r>
            <a:r>
              <a:rPr lang="en-IN" dirty="0" smtClean="0">
                <a:solidFill>
                  <a:srgbClr val="FF9900"/>
                </a:solidFill>
                <a:latin typeface="Arial" pitchFamily="34" charset="0"/>
                <a:cs typeface="Arial" pitchFamily="34" charset="0"/>
              </a:rPr>
              <a:t>, P. and </a:t>
            </a:r>
            <a:r>
              <a:rPr lang="en-IN" dirty="0" err="1" smtClean="0">
                <a:solidFill>
                  <a:srgbClr val="FF9900"/>
                </a:solidFill>
                <a:latin typeface="Arial" pitchFamily="34" charset="0"/>
                <a:cs typeface="Arial" pitchFamily="34" charset="0"/>
              </a:rPr>
              <a:t>Nath</a:t>
            </a:r>
            <a:r>
              <a:rPr lang="en-IN" dirty="0" smtClean="0">
                <a:solidFill>
                  <a:srgbClr val="FF9900"/>
                </a:solidFill>
                <a:latin typeface="Arial" pitchFamily="34" charset="0"/>
                <a:cs typeface="Arial" pitchFamily="34" charset="0"/>
              </a:rPr>
              <a:t>, K. K., 2001. </a:t>
            </a:r>
            <a:r>
              <a:rPr lang="en-IN" i="1" dirty="0" smtClean="0">
                <a:solidFill>
                  <a:srgbClr val="FF9900"/>
                </a:solidFill>
                <a:latin typeface="Arial" pitchFamily="34" charset="0"/>
                <a:cs typeface="Arial" pitchFamily="34" charset="0"/>
              </a:rPr>
              <a:t>Illustrated Manual of Ferns of Assam</a:t>
            </a:r>
            <a:r>
              <a:rPr lang="en-IN" dirty="0" smtClean="0">
                <a:solidFill>
                  <a:srgbClr val="FF9900"/>
                </a:solidFill>
                <a:latin typeface="Arial" pitchFamily="34" charset="0"/>
                <a:cs typeface="Arial" pitchFamily="34" charset="0"/>
              </a:rPr>
              <a:t>. </a:t>
            </a:r>
            <a:r>
              <a:rPr lang="en-IN" dirty="0" err="1" smtClean="0">
                <a:solidFill>
                  <a:srgbClr val="FF9900"/>
                </a:solidFill>
                <a:latin typeface="Arial" pitchFamily="34" charset="0"/>
                <a:cs typeface="Arial" pitchFamily="34" charset="0"/>
              </a:rPr>
              <a:t>Bishen</a:t>
            </a:r>
            <a:r>
              <a:rPr lang="en-IN" dirty="0" smtClean="0">
                <a:solidFill>
                  <a:srgbClr val="FF9900"/>
                </a:solidFill>
                <a:latin typeface="Arial" pitchFamily="34" charset="0"/>
                <a:cs typeface="Arial" pitchFamily="34" charset="0"/>
              </a:rPr>
              <a:t> Singh </a:t>
            </a:r>
            <a:r>
              <a:rPr lang="en-IN" dirty="0" err="1" smtClean="0">
                <a:solidFill>
                  <a:srgbClr val="FF9900"/>
                </a:solidFill>
                <a:latin typeface="Arial" pitchFamily="34" charset="0"/>
                <a:cs typeface="Arial" pitchFamily="34" charset="0"/>
              </a:rPr>
              <a:t>Mahendra</a:t>
            </a:r>
            <a:r>
              <a:rPr lang="en-IN" dirty="0" smtClean="0">
                <a:solidFill>
                  <a:srgbClr val="FF9900"/>
                </a:solidFill>
                <a:latin typeface="Arial" pitchFamily="34" charset="0"/>
                <a:cs typeface="Arial" pitchFamily="34" charset="0"/>
              </a:rPr>
              <a:t> Pal Singh, Dehradun-248001, India</a:t>
            </a:r>
          </a:p>
          <a:p>
            <a:pPr marL="712788" indent="-712788" algn="just"/>
            <a:r>
              <a:rPr lang="en-US" dirty="0" smtClean="0">
                <a:solidFill>
                  <a:srgbClr val="FF9900"/>
                </a:solidFill>
                <a:latin typeface="Arial" pitchFamily="34" charset="0"/>
                <a:cs typeface="Arial" pitchFamily="34" charset="0"/>
              </a:rPr>
              <a:t>Dixit, R.D. 1984. </a:t>
            </a:r>
            <a:r>
              <a:rPr lang="en-US" i="1" dirty="0" smtClean="0">
                <a:solidFill>
                  <a:srgbClr val="FF9900"/>
                </a:solidFill>
                <a:latin typeface="Arial" pitchFamily="34" charset="0"/>
                <a:cs typeface="Arial" pitchFamily="34" charset="0"/>
              </a:rPr>
              <a:t>A census of Indian </a:t>
            </a:r>
            <a:r>
              <a:rPr lang="en-US" i="1" dirty="0" err="1" smtClean="0">
                <a:solidFill>
                  <a:srgbClr val="FF9900"/>
                </a:solidFill>
                <a:latin typeface="Arial" pitchFamily="34" charset="0"/>
                <a:cs typeface="Arial" pitchFamily="34" charset="0"/>
              </a:rPr>
              <a:t>Pteridophytes</a:t>
            </a:r>
            <a:r>
              <a:rPr lang="en-US" dirty="0" smtClean="0">
                <a:solidFill>
                  <a:srgbClr val="FF9900"/>
                </a:solidFill>
                <a:latin typeface="Arial" pitchFamily="34" charset="0"/>
                <a:cs typeface="Arial" pitchFamily="34" charset="0"/>
              </a:rPr>
              <a:t>. BSI, Howrah.</a:t>
            </a:r>
          </a:p>
          <a:p>
            <a:pPr marL="712788" indent="-712788" algn="just"/>
            <a:r>
              <a:rPr lang="en-US" dirty="0" smtClean="0">
                <a:solidFill>
                  <a:srgbClr val="FF9900"/>
                </a:solidFill>
                <a:latin typeface="Arial" pitchFamily="34" charset="0"/>
                <a:cs typeface="Arial" pitchFamily="34" charset="0"/>
              </a:rPr>
              <a:t>Dixit, R.D. and </a:t>
            </a:r>
            <a:r>
              <a:rPr lang="en-US" dirty="0" err="1" smtClean="0">
                <a:solidFill>
                  <a:srgbClr val="FF9900"/>
                </a:solidFill>
                <a:latin typeface="Arial" pitchFamily="34" charset="0"/>
                <a:cs typeface="Arial" pitchFamily="34" charset="0"/>
              </a:rPr>
              <a:t>Vohra</a:t>
            </a:r>
            <a:r>
              <a:rPr lang="en-US" dirty="0" smtClean="0">
                <a:solidFill>
                  <a:srgbClr val="FF9900"/>
                </a:solidFill>
                <a:latin typeface="Arial" pitchFamily="34" charset="0"/>
                <a:cs typeface="Arial" pitchFamily="34" charset="0"/>
              </a:rPr>
              <a:t>, J.N. 1984. </a:t>
            </a:r>
            <a:r>
              <a:rPr lang="en-US" i="1" dirty="0" smtClean="0">
                <a:solidFill>
                  <a:srgbClr val="FF9900"/>
                </a:solidFill>
                <a:latin typeface="Arial" pitchFamily="34" charset="0"/>
                <a:cs typeface="Arial" pitchFamily="34" charset="0"/>
              </a:rPr>
              <a:t>A dictionary of </a:t>
            </a:r>
            <a:r>
              <a:rPr lang="en-US" i="1" dirty="0" err="1" smtClean="0">
                <a:solidFill>
                  <a:srgbClr val="FF9900"/>
                </a:solidFill>
                <a:latin typeface="Arial" pitchFamily="34" charset="0"/>
                <a:cs typeface="Arial" pitchFamily="34" charset="0"/>
              </a:rPr>
              <a:t>Pteridophytes</a:t>
            </a:r>
            <a:r>
              <a:rPr lang="en-US" i="1" dirty="0" smtClean="0">
                <a:solidFill>
                  <a:srgbClr val="FF9900"/>
                </a:solidFill>
                <a:latin typeface="Arial" pitchFamily="34" charset="0"/>
                <a:cs typeface="Arial" pitchFamily="34" charset="0"/>
              </a:rPr>
              <a:t> of India</a:t>
            </a:r>
            <a:r>
              <a:rPr lang="en-US" dirty="0" smtClean="0">
                <a:solidFill>
                  <a:srgbClr val="FF9900"/>
                </a:solidFill>
                <a:latin typeface="Arial" pitchFamily="34" charset="0"/>
                <a:cs typeface="Arial" pitchFamily="34" charset="0"/>
              </a:rPr>
              <a:t>. BSI, Howrah.</a:t>
            </a:r>
          </a:p>
          <a:p>
            <a:pPr marL="712788" indent="-712788" algn="just"/>
            <a:r>
              <a:rPr lang="en-US" dirty="0" err="1" smtClean="0">
                <a:solidFill>
                  <a:srgbClr val="FF9900"/>
                </a:solidFill>
                <a:latin typeface="Arial" pitchFamily="34" charset="0"/>
                <a:cs typeface="Arial" pitchFamily="34" charset="0"/>
              </a:rPr>
              <a:t>Satija</a:t>
            </a:r>
            <a:r>
              <a:rPr lang="en-US" dirty="0" smtClean="0">
                <a:solidFill>
                  <a:srgbClr val="FF9900"/>
                </a:solidFill>
                <a:latin typeface="Arial" pitchFamily="34" charset="0"/>
                <a:cs typeface="Arial" pitchFamily="34" charset="0"/>
              </a:rPr>
              <a:t>, C.K. and </a:t>
            </a:r>
            <a:r>
              <a:rPr lang="en-US" dirty="0" err="1" smtClean="0">
                <a:solidFill>
                  <a:srgbClr val="FF9900"/>
                </a:solidFill>
                <a:latin typeface="Arial" pitchFamily="34" charset="0"/>
                <a:cs typeface="Arial" pitchFamily="34" charset="0"/>
              </a:rPr>
              <a:t>Bir</a:t>
            </a:r>
            <a:r>
              <a:rPr lang="en-US" dirty="0" smtClean="0">
                <a:solidFill>
                  <a:srgbClr val="FF9900"/>
                </a:solidFill>
                <a:latin typeface="Arial" pitchFamily="34" charset="0"/>
                <a:cs typeface="Arial" pitchFamily="34" charset="0"/>
              </a:rPr>
              <a:t>, S.S. 1985. </a:t>
            </a:r>
            <a:r>
              <a:rPr lang="en-US" dirty="0" err="1" smtClean="0">
                <a:solidFill>
                  <a:srgbClr val="FF9900"/>
                </a:solidFill>
                <a:latin typeface="Arial" pitchFamily="34" charset="0"/>
                <a:cs typeface="Arial" pitchFamily="34" charset="0"/>
              </a:rPr>
              <a:t>Polypodiaceous</a:t>
            </a:r>
            <a:r>
              <a:rPr lang="en-US" dirty="0" smtClean="0">
                <a:solidFill>
                  <a:srgbClr val="FF9900"/>
                </a:solidFill>
                <a:latin typeface="Arial" pitchFamily="34" charset="0"/>
                <a:cs typeface="Arial" pitchFamily="34" charset="0"/>
              </a:rPr>
              <a:t> Ferns of India</a:t>
            </a:r>
            <a:r>
              <a:rPr lang="en-US" i="1" dirty="0" smtClean="0">
                <a:solidFill>
                  <a:srgbClr val="FF9900"/>
                </a:solidFill>
                <a:latin typeface="Arial" pitchFamily="34" charset="0"/>
                <a:cs typeface="Arial" pitchFamily="34" charset="0"/>
              </a:rPr>
              <a:t>.</a:t>
            </a:r>
            <a:r>
              <a:rPr lang="en-US" dirty="0" smtClean="0">
                <a:solidFill>
                  <a:srgbClr val="FF9900"/>
                </a:solidFill>
                <a:latin typeface="Arial" pitchFamily="34" charset="0"/>
                <a:cs typeface="Arial" pitchFamily="34" charset="0"/>
              </a:rPr>
              <a:t> In </a:t>
            </a:r>
            <a:r>
              <a:rPr lang="en-US" dirty="0" err="1" smtClean="0">
                <a:solidFill>
                  <a:srgbClr val="FF9900"/>
                </a:solidFill>
                <a:latin typeface="Arial" pitchFamily="34" charset="0"/>
                <a:cs typeface="Arial" pitchFamily="34" charset="0"/>
              </a:rPr>
              <a:t>Bir</a:t>
            </a:r>
            <a:r>
              <a:rPr lang="en-US" dirty="0" smtClean="0">
                <a:solidFill>
                  <a:srgbClr val="FF9900"/>
                </a:solidFill>
                <a:latin typeface="Arial" pitchFamily="34" charset="0"/>
                <a:cs typeface="Arial" pitchFamily="34" charset="0"/>
              </a:rPr>
              <a:t>, S.S. (Ed.). </a:t>
            </a:r>
            <a:r>
              <a:rPr lang="en-US" i="1" dirty="0" smtClean="0">
                <a:solidFill>
                  <a:srgbClr val="FF9900"/>
                </a:solidFill>
                <a:latin typeface="Arial" pitchFamily="34" charset="0"/>
                <a:cs typeface="Arial" pitchFamily="34" charset="0"/>
              </a:rPr>
              <a:t>Aspects of Plant Sciences </a:t>
            </a:r>
            <a:r>
              <a:rPr lang="en-US" dirty="0" smtClean="0">
                <a:solidFill>
                  <a:srgbClr val="FF9900"/>
                </a:solidFill>
                <a:latin typeface="Arial" pitchFamily="34" charset="0"/>
                <a:cs typeface="Arial" pitchFamily="34" charset="0"/>
              </a:rPr>
              <a:t>III.  Today &amp; Tomorrow's Printers and Publ., New Delhi.</a:t>
            </a:r>
            <a:endParaRPr lang="en-IN" dirty="0"/>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10" name="TextBox 9"/>
          <p:cNvSpPr txBox="1"/>
          <p:nvPr/>
        </p:nvSpPr>
        <p:spPr>
          <a:xfrm>
            <a:off x="0" y="1000108"/>
            <a:ext cx="7215238" cy="830997"/>
          </a:xfrm>
          <a:prstGeom prst="rect">
            <a:avLst/>
          </a:prstGeom>
          <a:noFill/>
        </p:spPr>
        <p:txBody>
          <a:bodyPr wrap="square" rtlCol="0">
            <a:spAutoFit/>
          </a:bodyPr>
          <a:lstStyle/>
          <a:p>
            <a:pPr marL="357188" indent="-357188">
              <a:buFont typeface="Wingdings" pitchFamily="2" charset="2"/>
              <a:buChar char="q"/>
            </a:pPr>
            <a:endParaRPr lang="en-IN" sz="2400" dirty="0" smtClean="0">
              <a:solidFill>
                <a:schemeClr val="bg1"/>
              </a:solidFill>
              <a:latin typeface="Arial" pitchFamily="34" charset="0"/>
              <a:cs typeface="Arial" pitchFamily="34" charset="0"/>
            </a:endParaRPr>
          </a:p>
          <a:p>
            <a:pPr marL="357188" indent="-357188"/>
            <a:endParaRPr lang="en-IN" sz="2400" b="1" dirty="0">
              <a:solidFill>
                <a:srgbClr val="FFFF00"/>
              </a:solidFill>
              <a:latin typeface="Arial" pitchFamily="34" charset="0"/>
              <a:cs typeface="Arial" pitchFamily="34" charset="0"/>
            </a:endParaRPr>
          </a:p>
        </p:txBody>
      </p:sp>
      <p:sp>
        <p:nvSpPr>
          <p:cNvPr id="1025" name="Rectangle 1"/>
          <p:cNvSpPr>
            <a:spLocks noChangeArrowheads="1"/>
          </p:cNvSpPr>
          <p:nvPr/>
        </p:nvSpPr>
        <p:spPr bwMode="auto">
          <a:xfrm>
            <a:off x="0" y="21429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solidFill>
                  <a:srgbClr val="FFC000"/>
                </a:solidFill>
                <a:latin typeface="Arial Black" pitchFamily="34" charset="0"/>
                <a:ea typeface="Calibri" pitchFamily="34" charset="0"/>
                <a:cs typeface="Arial" pitchFamily="34" charset="0"/>
              </a:rPr>
              <a:t>    </a:t>
            </a:r>
            <a:endParaRPr kumimoji="0" lang="en-US" sz="2400" b="0" i="0" strike="noStrike" cap="none" normalizeH="0" baseline="0" dirty="0" smtClean="0">
              <a:ln>
                <a:noFill/>
              </a:ln>
              <a:solidFill>
                <a:srgbClr val="FFC000"/>
              </a:solidFill>
              <a:effectLst/>
              <a:latin typeface="Arial Black" pitchFamily="34" charset="0"/>
              <a:cs typeface="Arial" pitchFamily="34" charset="0"/>
            </a:endParaRPr>
          </a:p>
        </p:txBody>
      </p:sp>
      <p:sp>
        <p:nvSpPr>
          <p:cNvPr id="8" name="Rectangle 7"/>
          <p:cNvSpPr/>
          <p:nvPr/>
        </p:nvSpPr>
        <p:spPr>
          <a:xfrm>
            <a:off x="857224" y="714356"/>
            <a:ext cx="7429552" cy="5416868"/>
          </a:xfrm>
          <a:prstGeom prst="rect">
            <a:avLst/>
          </a:prstGeom>
        </p:spPr>
        <p:txBody>
          <a:bodyPr wrap="square">
            <a:spAutoFit/>
          </a:bodyPr>
          <a:lstStyle/>
          <a:p>
            <a:pPr lvl="0" fontAlgn="base">
              <a:spcBef>
                <a:spcPct val="0"/>
              </a:spcBef>
              <a:spcAft>
                <a:spcPts val="1200"/>
              </a:spcAft>
            </a:pPr>
            <a:r>
              <a:rPr lang="en-US" sz="2400" dirty="0" smtClean="0">
                <a:solidFill>
                  <a:srgbClr val="FFC000"/>
                </a:solidFill>
                <a:latin typeface="Arial Black" pitchFamily="34" charset="0"/>
                <a:ea typeface="Calibri" pitchFamily="34" charset="0"/>
                <a:cs typeface="Times New Roman" pitchFamily="18" charset="0"/>
              </a:rPr>
              <a:t>When writing a research paper literature citation is important for the two reasons-</a:t>
            </a:r>
            <a:endParaRPr lang="en-US" sz="2400" dirty="0" smtClean="0">
              <a:solidFill>
                <a:srgbClr val="FFC000"/>
              </a:solidFill>
              <a:latin typeface="Arial Black" pitchFamily="34" charset="0"/>
              <a:cs typeface="Arial" pitchFamily="34" charset="0"/>
            </a:endParaRPr>
          </a:p>
          <a:p>
            <a:pPr marL="357188" lvl="0" indent="-357188" eaLnBrk="0" fontAlgn="base" hangingPunct="0">
              <a:spcBef>
                <a:spcPct val="0"/>
              </a:spcBef>
              <a:spcAft>
                <a:spcPts val="1200"/>
              </a:spcAft>
              <a:buFont typeface="Wingdings" pitchFamily="2" charset="2"/>
              <a:buChar char="Ø"/>
            </a:pPr>
            <a:r>
              <a:rPr lang="en-US" sz="2400" dirty="0" smtClean="0">
                <a:solidFill>
                  <a:srgbClr val="FFFF00"/>
                </a:solidFill>
                <a:latin typeface="Arial Black" pitchFamily="34" charset="0"/>
                <a:ea typeface="Calibri" pitchFamily="34" charset="0"/>
                <a:cs typeface="Times New Roman" pitchFamily="18" charset="0"/>
              </a:rPr>
              <a:t>To avoid plagiarism.</a:t>
            </a:r>
          </a:p>
          <a:p>
            <a:pPr marL="357188" lvl="0" indent="-357188" eaLnBrk="0" fontAlgn="base" hangingPunct="0">
              <a:spcBef>
                <a:spcPct val="0"/>
              </a:spcBef>
              <a:spcAft>
                <a:spcPts val="1200"/>
              </a:spcAft>
              <a:buFont typeface="Wingdings" pitchFamily="2" charset="2"/>
              <a:buChar char="Ø"/>
            </a:pPr>
            <a:r>
              <a:rPr lang="en-US" sz="2400" dirty="0" smtClean="0">
                <a:solidFill>
                  <a:schemeClr val="bg1"/>
                </a:solidFill>
                <a:latin typeface="Arial Black" pitchFamily="34" charset="0"/>
                <a:ea typeface="Calibri" pitchFamily="34" charset="0"/>
                <a:cs typeface="Times New Roman" pitchFamily="18" charset="0"/>
              </a:rPr>
              <a:t>To assign proper authority to a statement (This adds weights to your paper).	</a:t>
            </a:r>
          </a:p>
          <a:p>
            <a:pPr marL="357188" lvl="0" indent="-357188" algn="just" eaLnBrk="0" fontAlgn="base" hangingPunct="0">
              <a:spcBef>
                <a:spcPts val="1200"/>
              </a:spcBef>
              <a:spcAft>
                <a:spcPts val="1200"/>
              </a:spcAft>
            </a:pPr>
            <a:r>
              <a:rPr lang="en-US" sz="2400" dirty="0" smtClean="0">
                <a:solidFill>
                  <a:schemeClr val="bg1"/>
                </a:solidFill>
                <a:latin typeface="Arial Black" pitchFamily="34" charset="0"/>
                <a:ea typeface="Calibri" pitchFamily="34" charset="0"/>
                <a:cs typeface="Times New Roman" pitchFamily="18" charset="0"/>
              </a:rPr>
              <a:t>	</a:t>
            </a:r>
            <a:r>
              <a:rPr lang="en-US" sz="2400" dirty="0" smtClean="0">
                <a:solidFill>
                  <a:srgbClr val="FF6600"/>
                </a:solidFill>
                <a:latin typeface="Arial Black" pitchFamily="34" charset="0"/>
                <a:ea typeface="Calibri" pitchFamily="34" charset="0"/>
                <a:cs typeface="Times New Roman" pitchFamily="18" charset="0"/>
              </a:rPr>
              <a:t>You may use any style of literature citation as long as the proper authorities are cited as in the text and full references are provided at the end of your paper.</a:t>
            </a:r>
          </a:p>
          <a:p>
            <a:pPr marL="357188" lvl="0" indent="-357188" eaLnBrk="0" fontAlgn="base" hangingPunct="0">
              <a:spcBef>
                <a:spcPct val="0"/>
              </a:spcBef>
              <a:spcAft>
                <a:spcPct val="0"/>
              </a:spcAft>
            </a:pPr>
            <a:r>
              <a:rPr lang="en-US" sz="3200" dirty="0" smtClean="0">
                <a:solidFill>
                  <a:schemeClr val="bg1"/>
                </a:solidFill>
                <a:latin typeface="Cambria" pitchFamily="18" charset="0"/>
                <a:cs typeface="Times New Roman" pitchFamily="18" charset="0"/>
              </a:rPr>
              <a:t>							</a:t>
            </a:r>
            <a:endParaRPr lang="en-IN" sz="2800" dirty="0">
              <a:solidFill>
                <a:schemeClr val="bg1"/>
              </a:solidFill>
            </a:endParaRPr>
          </a:p>
        </p:txBody>
      </p:sp>
    </p:spTree>
  </p:cSld>
  <p:clrMapOvr>
    <a:masterClrMapping/>
  </p:clrMapOvr>
  <p:transition spd="slow">
    <p:wedge/>
    <p:sndAc>
      <p:stSnd>
        <p:snd r:embed="rId3" name="arrow.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10" name="TextBox 9"/>
          <p:cNvSpPr txBox="1"/>
          <p:nvPr/>
        </p:nvSpPr>
        <p:spPr>
          <a:xfrm>
            <a:off x="1357290" y="1357298"/>
            <a:ext cx="7215238" cy="830997"/>
          </a:xfrm>
          <a:prstGeom prst="rect">
            <a:avLst/>
          </a:prstGeom>
          <a:noFill/>
        </p:spPr>
        <p:txBody>
          <a:bodyPr wrap="square" rtlCol="0">
            <a:spAutoFit/>
          </a:bodyPr>
          <a:lstStyle/>
          <a:p>
            <a:pPr marL="357188" indent="-357188">
              <a:buFont typeface="Wingdings" pitchFamily="2" charset="2"/>
              <a:buChar char="q"/>
            </a:pPr>
            <a:endParaRPr lang="en-IN" sz="2400" dirty="0" smtClean="0">
              <a:solidFill>
                <a:schemeClr val="bg1"/>
              </a:solidFill>
              <a:latin typeface="Arial" pitchFamily="34" charset="0"/>
              <a:cs typeface="Arial" pitchFamily="34" charset="0"/>
            </a:endParaRPr>
          </a:p>
          <a:p>
            <a:pPr marL="357188" indent="-357188"/>
            <a:endParaRPr lang="en-IN" sz="2400" b="1" dirty="0">
              <a:solidFill>
                <a:srgbClr val="FFFF00"/>
              </a:solidFill>
              <a:latin typeface="Arial" pitchFamily="34" charset="0"/>
              <a:cs typeface="Arial" pitchFamily="34" charset="0"/>
            </a:endParaRPr>
          </a:p>
        </p:txBody>
      </p:sp>
      <p:sp>
        <p:nvSpPr>
          <p:cNvPr id="1025" name="Rectangle 1"/>
          <p:cNvSpPr>
            <a:spLocks noChangeArrowheads="1"/>
          </p:cNvSpPr>
          <p:nvPr/>
        </p:nvSpPr>
        <p:spPr bwMode="auto">
          <a:xfrm>
            <a:off x="0" y="285728"/>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solidFill>
                  <a:srgbClr val="FFC000"/>
                </a:solidFill>
                <a:latin typeface="Arial Black" pitchFamily="34" charset="0"/>
                <a:ea typeface="Calibri" pitchFamily="34" charset="0"/>
                <a:cs typeface="Arial" pitchFamily="34" charset="0"/>
              </a:rPr>
              <a:t>    </a:t>
            </a:r>
            <a:endParaRPr kumimoji="0" lang="en-US" sz="2400" b="0" i="0" strike="noStrike" cap="none" normalizeH="0" baseline="0" dirty="0" smtClean="0">
              <a:ln>
                <a:noFill/>
              </a:ln>
              <a:solidFill>
                <a:srgbClr val="FFC000"/>
              </a:solidFill>
              <a:effectLst/>
              <a:latin typeface="Arial Black" pitchFamily="34" charset="0"/>
              <a:cs typeface="Arial" pitchFamily="34" charset="0"/>
            </a:endParaRPr>
          </a:p>
        </p:txBody>
      </p:sp>
      <p:sp>
        <p:nvSpPr>
          <p:cNvPr id="9" name="Rectangle 8"/>
          <p:cNvSpPr/>
          <p:nvPr/>
        </p:nvSpPr>
        <p:spPr>
          <a:xfrm>
            <a:off x="428596" y="642918"/>
            <a:ext cx="8501122" cy="5647700"/>
          </a:xfrm>
          <a:prstGeom prst="rect">
            <a:avLst/>
          </a:prstGeom>
        </p:spPr>
        <p:txBody>
          <a:bodyPr wrap="square">
            <a:spAutoFit/>
          </a:bodyPr>
          <a:lstStyle/>
          <a:p>
            <a:pPr lvl="0" fontAlgn="base">
              <a:spcBef>
                <a:spcPct val="0"/>
              </a:spcBef>
              <a:spcAft>
                <a:spcPts val="600"/>
              </a:spcAft>
            </a:pPr>
            <a:r>
              <a:rPr lang="en-US" sz="2400" dirty="0" smtClean="0">
                <a:solidFill>
                  <a:srgbClr val="FFC000"/>
                </a:solidFill>
                <a:latin typeface="Arial Black" pitchFamily="34" charset="0"/>
                <a:ea typeface="Calibri" pitchFamily="34" charset="0"/>
                <a:cs typeface="Times New Roman" pitchFamily="18" charset="0"/>
              </a:rPr>
              <a:t>Here is an example of a style that is common in the biological literature.</a:t>
            </a:r>
            <a:endParaRPr lang="en-US" sz="2400" dirty="0" smtClean="0">
              <a:solidFill>
                <a:srgbClr val="FFC000"/>
              </a:solidFill>
              <a:latin typeface="Arial Black" pitchFamily="34" charset="0"/>
              <a:cs typeface="Arial" pitchFamily="34" charset="0"/>
            </a:endParaRPr>
          </a:p>
          <a:p>
            <a:pPr lvl="0" eaLnBrk="0" fontAlgn="base" hangingPunct="0">
              <a:spcBef>
                <a:spcPts val="1200"/>
              </a:spcBef>
              <a:spcAft>
                <a:spcPts val="600"/>
              </a:spcAft>
            </a:pPr>
            <a:r>
              <a:rPr lang="en-US" sz="2400" dirty="0" smtClean="0">
                <a:solidFill>
                  <a:srgbClr val="FFFF00"/>
                </a:solidFill>
                <a:latin typeface="Arial Black" pitchFamily="34" charset="0"/>
                <a:ea typeface="Calibri" pitchFamily="34" charset="0"/>
                <a:cs typeface="Times New Roman" pitchFamily="18" charset="0"/>
              </a:rPr>
              <a:t>In-Text Citation:</a:t>
            </a:r>
            <a:endParaRPr lang="en-US" sz="2400" dirty="0" smtClean="0">
              <a:solidFill>
                <a:srgbClr val="FFFF00"/>
              </a:solidFill>
              <a:latin typeface="Arial Black" pitchFamily="34" charset="0"/>
              <a:cs typeface="Arial" pitchFamily="34" charset="0"/>
            </a:endParaRPr>
          </a:p>
          <a:p>
            <a:pPr lvl="0" eaLnBrk="0" fontAlgn="base" hangingPunct="0">
              <a:spcBef>
                <a:spcPts val="600"/>
              </a:spcBef>
              <a:spcAft>
                <a:spcPct val="0"/>
              </a:spcAft>
            </a:pPr>
            <a:r>
              <a:rPr lang="en-US" sz="2400" dirty="0" smtClean="0">
                <a:latin typeface="Arial Black" pitchFamily="34" charset="0"/>
                <a:ea typeface="Calibri" pitchFamily="34" charset="0"/>
                <a:cs typeface="Times New Roman" pitchFamily="18" charset="0"/>
              </a:rPr>
              <a:t>	</a:t>
            </a:r>
            <a:r>
              <a:rPr lang="en-US" sz="2400" dirty="0" smtClean="0">
                <a:solidFill>
                  <a:schemeClr val="bg1"/>
                </a:solidFill>
                <a:latin typeface="Arial Black" pitchFamily="34" charset="0"/>
                <a:ea typeface="Calibri" pitchFamily="34" charset="0"/>
                <a:cs typeface="Times New Roman" pitchFamily="18" charset="0"/>
              </a:rPr>
              <a:t>Whenever you are directly quoting or paraphrasing, your reference is cited in the text, before the end of statement. The In-text citation consists of the author(s) last name(s) and the year of publication.</a:t>
            </a:r>
            <a:endParaRPr lang="en-US" sz="2400" dirty="0" smtClean="0">
              <a:solidFill>
                <a:schemeClr val="bg1"/>
              </a:solidFill>
              <a:latin typeface="Arial Black" pitchFamily="34" charset="0"/>
              <a:cs typeface="Arial" pitchFamily="34" charset="0"/>
            </a:endParaRPr>
          </a:p>
          <a:p>
            <a:pPr lvl="1" eaLnBrk="0" fontAlgn="base" hangingPunct="0">
              <a:spcBef>
                <a:spcPts val="600"/>
              </a:spcBef>
              <a:spcAft>
                <a:spcPct val="0"/>
              </a:spcAft>
            </a:pPr>
            <a:endParaRPr lang="en-US" sz="2400" dirty="0" smtClean="0">
              <a:solidFill>
                <a:srgbClr val="92D050"/>
              </a:solidFill>
              <a:latin typeface="Arial Black" pitchFamily="34" charset="0"/>
              <a:ea typeface="Calibri" pitchFamily="34" charset="0"/>
              <a:cs typeface="Times New Roman" pitchFamily="18" charset="0"/>
            </a:endParaRPr>
          </a:p>
          <a:p>
            <a:pPr lvl="1" eaLnBrk="0" fontAlgn="base" hangingPunct="0">
              <a:spcBef>
                <a:spcPts val="600"/>
              </a:spcBef>
              <a:spcAft>
                <a:spcPct val="0"/>
              </a:spcAft>
            </a:pPr>
            <a:r>
              <a:rPr lang="en-US" sz="2400" dirty="0" smtClean="0">
                <a:solidFill>
                  <a:srgbClr val="92D050"/>
                </a:solidFill>
                <a:latin typeface="Arial Black" pitchFamily="34" charset="0"/>
                <a:ea typeface="Calibri" pitchFamily="34" charset="0"/>
                <a:cs typeface="Times New Roman" pitchFamily="18" charset="0"/>
              </a:rPr>
              <a:t>For example:</a:t>
            </a:r>
            <a:endParaRPr lang="en-US" sz="2400" dirty="0" smtClean="0">
              <a:solidFill>
                <a:srgbClr val="92D050"/>
              </a:solidFill>
              <a:latin typeface="Arial Black" pitchFamily="34" charset="0"/>
              <a:cs typeface="Arial" pitchFamily="34" charset="0"/>
            </a:endParaRPr>
          </a:p>
          <a:p>
            <a:pPr lvl="0" eaLnBrk="0" fontAlgn="base" hangingPunct="0">
              <a:spcBef>
                <a:spcPts val="600"/>
              </a:spcBef>
              <a:spcAft>
                <a:spcPct val="0"/>
              </a:spcAft>
            </a:pPr>
            <a:r>
              <a:rPr lang="en-US" sz="2400" dirty="0" smtClean="0">
                <a:solidFill>
                  <a:schemeClr val="bg1"/>
                </a:solidFill>
                <a:latin typeface="Arial Black" pitchFamily="34" charset="0"/>
                <a:ea typeface="Calibri" pitchFamily="34" charset="0"/>
                <a:cs typeface="Times New Roman" pitchFamily="18" charset="0"/>
              </a:rPr>
              <a:t>	</a:t>
            </a:r>
            <a:r>
              <a:rPr lang="en-US" sz="2400" dirty="0" smtClean="0">
                <a:solidFill>
                  <a:srgbClr val="FF9900"/>
                </a:solidFill>
                <a:latin typeface="Arial Black" pitchFamily="34" charset="0"/>
                <a:ea typeface="Calibri" pitchFamily="34" charset="0"/>
                <a:cs typeface="Times New Roman" pitchFamily="18" charset="0"/>
              </a:rPr>
              <a:t>The Vascular flora of our country in general has about 15, 000 species (Jain 1984).</a:t>
            </a:r>
          </a:p>
          <a:p>
            <a:pPr lvl="0" eaLnBrk="0" fontAlgn="base" hangingPunct="0">
              <a:spcBef>
                <a:spcPts val="600"/>
              </a:spcBef>
              <a:spcAft>
                <a:spcPct val="0"/>
              </a:spcAft>
            </a:pPr>
            <a:r>
              <a:rPr lang="en-US" sz="2800" dirty="0" smtClean="0">
                <a:solidFill>
                  <a:srgbClr val="FF0000"/>
                </a:solidFill>
                <a:latin typeface="Cambria" pitchFamily="18" charset="0"/>
                <a:ea typeface="Calibri" pitchFamily="34" charset="0"/>
                <a:cs typeface="Times New Roman" pitchFamily="18" charset="0"/>
              </a:rPr>
              <a:t>						</a:t>
            </a:r>
            <a:r>
              <a:rPr lang="en-US" sz="2800" b="1" dirty="0" smtClean="0">
                <a:solidFill>
                  <a:srgbClr val="FF0000"/>
                </a:solidFill>
                <a:latin typeface="Cambria" pitchFamily="18" charset="0"/>
                <a:ea typeface="Calibri" pitchFamily="34" charset="0"/>
                <a:cs typeface="Times New Roman" pitchFamily="18" charset="0"/>
              </a:rPr>
              <a:t>	</a:t>
            </a:r>
            <a:r>
              <a:rPr lang="en-US" sz="2800" b="1" dirty="0" smtClean="0">
                <a:solidFill>
                  <a:schemeClr val="bg2"/>
                </a:solidFill>
                <a:latin typeface="Cambria" pitchFamily="18" charset="0"/>
                <a:ea typeface="Calibri" pitchFamily="34" charset="0"/>
                <a:cs typeface="Times New Roman" pitchFamily="18" charset="0"/>
              </a:rPr>
              <a:t>Contd……</a:t>
            </a: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6" name="TextBox 5"/>
          <p:cNvSpPr txBox="1"/>
          <p:nvPr/>
        </p:nvSpPr>
        <p:spPr>
          <a:xfrm>
            <a:off x="714348" y="428604"/>
            <a:ext cx="7715304" cy="5539978"/>
          </a:xfrm>
          <a:prstGeom prst="rect">
            <a:avLst/>
          </a:prstGeom>
          <a:noFill/>
        </p:spPr>
        <p:txBody>
          <a:bodyPr wrap="square" rtlCol="0">
            <a:spAutoFit/>
          </a:bodyPr>
          <a:lstStyle/>
          <a:p>
            <a:r>
              <a:rPr lang="en-IN" sz="2400" b="1" dirty="0" smtClean="0">
                <a:solidFill>
                  <a:srgbClr val="FFFF00"/>
                </a:solidFill>
                <a:latin typeface="Arial Black" pitchFamily="34" charset="0"/>
              </a:rPr>
              <a:t>If there are more than two authors then you may list the first author’s name followed by </a:t>
            </a:r>
            <a:r>
              <a:rPr lang="en-IN" sz="2400" b="1" i="1" dirty="0" smtClean="0">
                <a:solidFill>
                  <a:srgbClr val="FFFF00"/>
                </a:solidFill>
                <a:latin typeface="Arial Black" pitchFamily="34" charset="0"/>
              </a:rPr>
              <a:t>et al</a:t>
            </a:r>
            <a:r>
              <a:rPr lang="en-IN" sz="2400" b="1" dirty="0" smtClean="0">
                <a:solidFill>
                  <a:srgbClr val="FFFF00"/>
                </a:solidFill>
                <a:latin typeface="Arial Black" pitchFamily="34" charset="0"/>
              </a:rPr>
              <a:t>.</a:t>
            </a:r>
            <a:endParaRPr lang="en-IN" sz="2400" dirty="0" smtClean="0">
              <a:solidFill>
                <a:srgbClr val="FFFF00"/>
              </a:solidFill>
              <a:latin typeface="Arial Black" pitchFamily="34" charset="0"/>
            </a:endParaRPr>
          </a:p>
          <a:p>
            <a:endParaRPr lang="en-IN" sz="2400" b="1" dirty="0" smtClean="0">
              <a:solidFill>
                <a:schemeClr val="bg1"/>
              </a:solidFill>
              <a:latin typeface="Arial Black" pitchFamily="34" charset="0"/>
            </a:endParaRPr>
          </a:p>
          <a:p>
            <a:r>
              <a:rPr lang="en-IN" sz="2400" b="1" dirty="0" smtClean="0">
                <a:solidFill>
                  <a:schemeClr val="bg1"/>
                </a:solidFill>
                <a:latin typeface="Arial Black" pitchFamily="34" charset="0"/>
              </a:rPr>
              <a:t>For example,</a:t>
            </a:r>
            <a:endParaRPr lang="en-IN" sz="2400" dirty="0" smtClean="0">
              <a:solidFill>
                <a:schemeClr val="bg1"/>
              </a:solidFill>
              <a:latin typeface="Arial Black" pitchFamily="34" charset="0"/>
            </a:endParaRPr>
          </a:p>
          <a:p>
            <a:r>
              <a:rPr lang="en-IN" sz="2400" b="1" dirty="0" smtClean="0">
                <a:solidFill>
                  <a:schemeClr val="bg1"/>
                </a:solidFill>
                <a:latin typeface="Arial Black" pitchFamily="34" charset="0"/>
              </a:rPr>
              <a:t>	According to a recent census, the pteridophytic flora of India comprises of 67 families, 191 genera and more than 1,000 species (Dixit </a:t>
            </a:r>
            <a:r>
              <a:rPr lang="en-IN" sz="2400" b="1" i="1" dirty="0" smtClean="0">
                <a:solidFill>
                  <a:schemeClr val="bg1"/>
                </a:solidFill>
                <a:latin typeface="Arial Black" pitchFamily="34" charset="0"/>
              </a:rPr>
              <a:t>et al</a:t>
            </a:r>
            <a:r>
              <a:rPr lang="en-IN" sz="2400" b="1" dirty="0" smtClean="0">
                <a:solidFill>
                  <a:schemeClr val="bg1"/>
                </a:solidFill>
                <a:latin typeface="Arial Black" pitchFamily="34" charset="0"/>
              </a:rPr>
              <a:t>, 1984).</a:t>
            </a:r>
            <a:endParaRPr lang="en-IN" sz="2400" dirty="0" smtClean="0">
              <a:solidFill>
                <a:schemeClr val="bg1"/>
              </a:solidFill>
              <a:latin typeface="Arial Black" pitchFamily="34" charset="0"/>
            </a:endParaRPr>
          </a:p>
          <a:p>
            <a:endParaRPr lang="en-IN" sz="2400" b="1" dirty="0" smtClean="0">
              <a:solidFill>
                <a:srgbClr val="FFFF00"/>
              </a:solidFill>
              <a:latin typeface="Arial Black" pitchFamily="34" charset="0"/>
            </a:endParaRPr>
          </a:p>
          <a:p>
            <a:r>
              <a:rPr lang="en-IN" sz="2400" b="1" dirty="0" smtClean="0">
                <a:solidFill>
                  <a:srgbClr val="FFFF00"/>
                </a:solidFill>
                <a:latin typeface="Arial Black" pitchFamily="34" charset="0"/>
              </a:rPr>
              <a:t>If you don’t know the name of author (if the information comes from a website, for example), then may list the website title or URL in place of the author’s name).</a:t>
            </a:r>
            <a:endParaRPr lang="en-IN" sz="2400" dirty="0" smtClean="0">
              <a:solidFill>
                <a:srgbClr val="FFFF00"/>
              </a:solidFill>
              <a:latin typeface="Arial Black" pitchFamily="34" charset="0"/>
            </a:endParaRPr>
          </a:p>
          <a:p>
            <a:endParaRPr lang="en-IN" dirty="0"/>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10" name="TextBox 9"/>
          <p:cNvSpPr txBox="1"/>
          <p:nvPr/>
        </p:nvSpPr>
        <p:spPr>
          <a:xfrm>
            <a:off x="1000100" y="1285860"/>
            <a:ext cx="7215238" cy="830997"/>
          </a:xfrm>
          <a:prstGeom prst="rect">
            <a:avLst/>
          </a:prstGeom>
          <a:noFill/>
        </p:spPr>
        <p:txBody>
          <a:bodyPr wrap="square" rtlCol="0">
            <a:spAutoFit/>
          </a:bodyPr>
          <a:lstStyle/>
          <a:p>
            <a:pPr marL="357188" indent="-357188">
              <a:buFont typeface="Wingdings" pitchFamily="2" charset="2"/>
              <a:buChar char="q"/>
            </a:pPr>
            <a:endParaRPr lang="en-IN" sz="2400" dirty="0" smtClean="0">
              <a:solidFill>
                <a:schemeClr val="bg1"/>
              </a:solidFill>
              <a:latin typeface="Arial" pitchFamily="34" charset="0"/>
              <a:cs typeface="Arial" pitchFamily="34" charset="0"/>
            </a:endParaRPr>
          </a:p>
          <a:p>
            <a:pPr marL="357188" indent="-357188"/>
            <a:endParaRPr lang="en-IN" sz="2400" b="1" dirty="0">
              <a:solidFill>
                <a:srgbClr val="FFFF00"/>
              </a:solidFill>
              <a:latin typeface="Arial" pitchFamily="34" charset="0"/>
              <a:cs typeface="Arial" pitchFamily="34" charset="0"/>
            </a:endParaRPr>
          </a:p>
        </p:txBody>
      </p:sp>
      <p:sp>
        <p:nvSpPr>
          <p:cNvPr id="5" name="TextBox 4"/>
          <p:cNvSpPr txBox="1"/>
          <p:nvPr/>
        </p:nvSpPr>
        <p:spPr>
          <a:xfrm>
            <a:off x="785786" y="1142984"/>
            <a:ext cx="7429551" cy="3631763"/>
          </a:xfrm>
          <a:prstGeom prst="rect">
            <a:avLst/>
          </a:prstGeom>
          <a:noFill/>
        </p:spPr>
        <p:txBody>
          <a:bodyPr wrap="square" rtlCol="0">
            <a:spAutoFit/>
          </a:bodyPr>
          <a:lstStyle/>
          <a:p>
            <a:pPr marL="357188" indent="-357188" algn="just">
              <a:spcAft>
                <a:spcPts val="1200"/>
              </a:spcAft>
              <a:buFont typeface="Wingdings" pitchFamily="2" charset="2"/>
              <a:buChar char="q"/>
            </a:pPr>
            <a:r>
              <a:rPr lang="en-IN" sz="2400" dirty="0" smtClean="0">
                <a:solidFill>
                  <a:srgbClr val="FFFF00"/>
                </a:solidFill>
                <a:latin typeface="Arial" pitchFamily="34" charset="0"/>
                <a:cs typeface="Arial" pitchFamily="34" charset="0"/>
              </a:rPr>
              <a:t>How the parts of a citation go together depends on the type of reference (i.e., book, journal article, website, etc.) as well as on the style used by that particular subject area</a:t>
            </a:r>
            <a:endParaRPr lang="en-IN" sz="2400" dirty="0" smtClean="0">
              <a:solidFill>
                <a:srgbClr val="FFFF00"/>
              </a:solidFill>
            </a:endParaRPr>
          </a:p>
          <a:p>
            <a:pPr marL="357188" indent="-357188" algn="just">
              <a:spcAft>
                <a:spcPts val="1200"/>
              </a:spcAft>
              <a:buFont typeface="Wingdings" pitchFamily="2" charset="2"/>
              <a:buChar char="q"/>
            </a:pPr>
            <a:r>
              <a:rPr lang="en-IN" sz="2400" dirty="0" smtClean="0">
                <a:solidFill>
                  <a:schemeClr val="bg1"/>
                </a:solidFill>
                <a:latin typeface="Arial" pitchFamily="34" charset="0"/>
                <a:cs typeface="Arial" pitchFamily="34" charset="0"/>
              </a:rPr>
              <a:t>A book citation generally includes the name of the author (whether personal or corporate), the title of the book, the place of publication, the name of the publisher, and the year the book was published.</a:t>
            </a:r>
          </a:p>
          <a:p>
            <a:endParaRPr lang="en-IN" dirty="0">
              <a:solidFill>
                <a:schemeClr val="bg1"/>
              </a:solidFill>
              <a:latin typeface="Arial" pitchFamily="34" charset="0"/>
              <a:cs typeface="Arial" pitchFamily="34" charset="0"/>
            </a:endParaRPr>
          </a:p>
        </p:txBody>
      </p:sp>
      <p:sp>
        <p:nvSpPr>
          <p:cNvPr id="6" name="TextBox 5"/>
          <p:cNvSpPr txBox="1"/>
          <p:nvPr/>
        </p:nvSpPr>
        <p:spPr>
          <a:xfrm>
            <a:off x="2571736" y="357166"/>
            <a:ext cx="3777765" cy="523220"/>
          </a:xfrm>
          <a:prstGeom prst="rect">
            <a:avLst/>
          </a:prstGeom>
          <a:noFill/>
        </p:spPr>
        <p:txBody>
          <a:bodyPr wrap="none" rtlCol="0">
            <a:spAutoFit/>
          </a:bodyPr>
          <a:lstStyle/>
          <a:p>
            <a:r>
              <a:rPr lang="en-IN" sz="2800" dirty="0" smtClean="0">
                <a:solidFill>
                  <a:srgbClr val="FF9900"/>
                </a:solidFill>
                <a:latin typeface="Arial Black" pitchFamily="34" charset="0"/>
                <a:cs typeface="Arial" pitchFamily="34" charset="0"/>
              </a:rPr>
              <a:t>Parts of a Citation</a:t>
            </a: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10" name="TextBox 9"/>
          <p:cNvSpPr txBox="1"/>
          <p:nvPr/>
        </p:nvSpPr>
        <p:spPr>
          <a:xfrm>
            <a:off x="1000100" y="1285860"/>
            <a:ext cx="7215238" cy="830997"/>
          </a:xfrm>
          <a:prstGeom prst="rect">
            <a:avLst/>
          </a:prstGeom>
          <a:noFill/>
        </p:spPr>
        <p:txBody>
          <a:bodyPr wrap="square" rtlCol="0">
            <a:spAutoFit/>
          </a:bodyPr>
          <a:lstStyle/>
          <a:p>
            <a:pPr marL="357188" indent="-357188">
              <a:buFont typeface="Wingdings" pitchFamily="2" charset="2"/>
              <a:buChar char="q"/>
            </a:pPr>
            <a:endParaRPr lang="en-IN" sz="2400" dirty="0" smtClean="0">
              <a:solidFill>
                <a:schemeClr val="bg1"/>
              </a:solidFill>
              <a:latin typeface="Arial" pitchFamily="34" charset="0"/>
              <a:cs typeface="Arial" pitchFamily="34" charset="0"/>
            </a:endParaRPr>
          </a:p>
          <a:p>
            <a:pPr marL="357188" indent="-357188"/>
            <a:endParaRPr lang="en-IN" sz="2400" b="1" dirty="0">
              <a:solidFill>
                <a:srgbClr val="FFFF00"/>
              </a:solidFill>
              <a:latin typeface="Arial" pitchFamily="34" charset="0"/>
              <a:cs typeface="Arial" pitchFamily="34" charset="0"/>
            </a:endParaRPr>
          </a:p>
        </p:txBody>
      </p:sp>
      <p:sp>
        <p:nvSpPr>
          <p:cNvPr id="4" name="Rectangle 3"/>
          <p:cNvSpPr/>
          <p:nvPr/>
        </p:nvSpPr>
        <p:spPr>
          <a:xfrm>
            <a:off x="500034" y="714356"/>
            <a:ext cx="7929618" cy="5416868"/>
          </a:xfrm>
          <a:prstGeom prst="rect">
            <a:avLst/>
          </a:prstGeom>
        </p:spPr>
        <p:txBody>
          <a:bodyPr wrap="square">
            <a:spAutoFit/>
          </a:bodyPr>
          <a:lstStyle/>
          <a:p>
            <a:pPr marL="357188" indent="-357188" algn="just">
              <a:spcBef>
                <a:spcPts val="600"/>
              </a:spcBef>
              <a:spcAft>
                <a:spcPts val="1200"/>
              </a:spcAft>
              <a:buFont typeface="Wingdings" pitchFamily="2" charset="2"/>
              <a:buChar char="q"/>
            </a:pPr>
            <a:r>
              <a:rPr lang="en-IN" sz="2400" dirty="0" smtClean="0">
                <a:solidFill>
                  <a:srgbClr val="FFFF00"/>
                </a:solidFill>
                <a:latin typeface="Arial" pitchFamily="34" charset="0"/>
                <a:cs typeface="Arial" pitchFamily="34" charset="0"/>
              </a:rPr>
              <a:t>An article citation generally includes the author or authors of the article, the title of the article, the name of the periodical or journal in which the article appears, the date the journal was published, the volume and/or issue number of the journal, and the page number (or range of page numbers) for the article.</a:t>
            </a:r>
          </a:p>
          <a:p>
            <a:pPr marL="449263" indent="-449263" algn="just">
              <a:buFont typeface="Wingdings" pitchFamily="2" charset="2"/>
              <a:buChar char="q"/>
            </a:pPr>
            <a:r>
              <a:rPr lang="en-IN" sz="2400" dirty="0" smtClean="0">
                <a:solidFill>
                  <a:schemeClr val="bg1"/>
                </a:solidFill>
                <a:latin typeface="Arial" pitchFamily="34" charset="0"/>
                <a:cs typeface="Arial" pitchFamily="34" charset="0"/>
              </a:rPr>
              <a:t>A Web citation may include the author of the website (if one is given; this can be a person, a corporation, or an organization), the title of the website, the entity that published the website (if available), the date the website was created or last updated, the date that the website was accessed, and the address (i.e., the Uniform Resource Locator [URL]) of the website on the Internet.</a:t>
            </a: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4" name="TextBox 3"/>
          <p:cNvSpPr txBox="1"/>
          <p:nvPr/>
        </p:nvSpPr>
        <p:spPr>
          <a:xfrm>
            <a:off x="1071538" y="785794"/>
            <a:ext cx="184731" cy="369332"/>
          </a:xfrm>
          <a:prstGeom prst="rect">
            <a:avLst/>
          </a:prstGeom>
          <a:noFill/>
        </p:spPr>
        <p:txBody>
          <a:bodyPr wrap="none" rtlCol="0">
            <a:spAutoFit/>
          </a:bodyPr>
          <a:lstStyle/>
          <a:p>
            <a:endParaRPr lang="en-IN" dirty="0"/>
          </a:p>
        </p:txBody>
      </p:sp>
      <p:sp>
        <p:nvSpPr>
          <p:cNvPr id="5" name="TextBox 4"/>
          <p:cNvSpPr txBox="1"/>
          <p:nvPr/>
        </p:nvSpPr>
        <p:spPr>
          <a:xfrm>
            <a:off x="357158" y="357166"/>
            <a:ext cx="8429684" cy="2985433"/>
          </a:xfrm>
          <a:prstGeom prst="rect">
            <a:avLst/>
          </a:prstGeom>
          <a:noFill/>
        </p:spPr>
        <p:txBody>
          <a:bodyPr wrap="square" rtlCol="0">
            <a:spAutoFit/>
          </a:bodyPr>
          <a:lstStyle/>
          <a:p>
            <a:pPr algn="ctr"/>
            <a:r>
              <a:rPr lang="en-IN" sz="2800" dirty="0" smtClean="0">
                <a:solidFill>
                  <a:srgbClr val="FF9900"/>
                </a:solidFill>
                <a:latin typeface="Arial" pitchFamily="34" charset="0"/>
                <a:cs typeface="Arial" pitchFamily="34" charset="0"/>
              </a:rPr>
              <a:t>Example Literature Cited Section</a:t>
            </a:r>
          </a:p>
          <a:p>
            <a:pPr>
              <a:spcBef>
                <a:spcPts val="1200"/>
              </a:spcBef>
            </a:pPr>
            <a:r>
              <a:rPr lang="en-IN" sz="2000" dirty="0" smtClean="0">
                <a:solidFill>
                  <a:schemeClr val="bg1"/>
                </a:solidFill>
                <a:latin typeface="Arial" pitchFamily="34" charset="0"/>
                <a:cs typeface="Arial" pitchFamily="34" charset="0"/>
              </a:rPr>
              <a:t>The Literature Cited Section provides complete references. You may organize them in alphabetical order based on the last name of the first author. </a:t>
            </a:r>
          </a:p>
          <a:p>
            <a:pPr>
              <a:spcBef>
                <a:spcPts val="1200"/>
              </a:spcBef>
            </a:pPr>
            <a:r>
              <a:rPr lang="en-IN" sz="2000" dirty="0" smtClean="0">
                <a:solidFill>
                  <a:srgbClr val="FFFF00"/>
                </a:solidFill>
                <a:latin typeface="Arial" pitchFamily="34" charset="0"/>
                <a:cs typeface="Arial" pitchFamily="34" charset="0"/>
              </a:rPr>
              <a:t>Websites may be listed by their title (or URL if there is no title) if the author is unknown. The date of publication, article title, journal or magazine title (written in </a:t>
            </a:r>
            <a:r>
              <a:rPr lang="en-IN" sz="2000" i="1" dirty="0" smtClean="0">
                <a:solidFill>
                  <a:srgbClr val="FFFF00"/>
                </a:solidFill>
                <a:latin typeface="Arial" pitchFamily="34" charset="0"/>
                <a:cs typeface="Arial" pitchFamily="34" charset="0"/>
              </a:rPr>
              <a:t>italics), year of publication, and page </a:t>
            </a:r>
            <a:r>
              <a:rPr lang="en-IN" sz="2000" dirty="0" smtClean="0">
                <a:solidFill>
                  <a:srgbClr val="FFFF00"/>
                </a:solidFill>
                <a:latin typeface="Arial" pitchFamily="34" charset="0"/>
                <a:cs typeface="Arial" pitchFamily="34" charset="0"/>
              </a:rPr>
              <a:t>numbers should be provided.</a:t>
            </a:r>
            <a:endParaRPr lang="en-US" sz="2000" dirty="0" smtClean="0">
              <a:solidFill>
                <a:srgbClr val="FFFF00"/>
              </a:solidFill>
              <a:latin typeface="Arial" pitchFamily="34" charset="0"/>
              <a:cs typeface="Arial" pitchFamily="34" charset="0"/>
            </a:endParaRPr>
          </a:p>
        </p:txBody>
      </p:sp>
      <p:sp>
        <p:nvSpPr>
          <p:cNvPr id="6" name="TextBox 5"/>
          <p:cNvSpPr txBox="1"/>
          <p:nvPr/>
        </p:nvSpPr>
        <p:spPr>
          <a:xfrm>
            <a:off x="428596" y="3500438"/>
            <a:ext cx="8286808" cy="2769989"/>
          </a:xfrm>
          <a:prstGeom prst="rect">
            <a:avLst/>
          </a:prstGeom>
          <a:solidFill>
            <a:schemeClr val="accent5">
              <a:lumMod val="75000"/>
            </a:schemeClr>
          </a:solidFill>
          <a:ln>
            <a:solidFill>
              <a:srgbClr val="FF0000"/>
            </a:solidFill>
          </a:ln>
        </p:spPr>
        <p:txBody>
          <a:bodyPr wrap="square" rtlCol="0">
            <a:spAutoFit/>
          </a:bodyPr>
          <a:lstStyle/>
          <a:p>
            <a:pPr>
              <a:spcBef>
                <a:spcPts val="1200"/>
              </a:spcBef>
            </a:pPr>
            <a:r>
              <a:rPr lang="en-IN" sz="2000" dirty="0" smtClean="0">
                <a:solidFill>
                  <a:srgbClr val="FF6600"/>
                </a:solidFill>
                <a:latin typeface="Arial" pitchFamily="34" charset="0"/>
                <a:cs typeface="Arial" pitchFamily="34" charset="0"/>
              </a:rPr>
              <a:t>First Author      Second Author     Year of Publication       Article Title</a:t>
            </a:r>
          </a:p>
          <a:p>
            <a:pPr>
              <a:spcBef>
                <a:spcPts val="1200"/>
              </a:spcBef>
            </a:pPr>
            <a:endParaRPr lang="en-US" dirty="0" smtClean="0">
              <a:solidFill>
                <a:srgbClr val="FFFF00"/>
              </a:solidFill>
              <a:latin typeface="Arial" pitchFamily="34" charset="0"/>
              <a:cs typeface="Arial" pitchFamily="34" charset="0"/>
            </a:endParaRPr>
          </a:p>
          <a:p>
            <a:pPr>
              <a:spcBef>
                <a:spcPts val="1200"/>
              </a:spcBef>
            </a:pPr>
            <a:r>
              <a:rPr lang="en-US" sz="2000" dirty="0" err="1" smtClean="0">
                <a:solidFill>
                  <a:srgbClr val="FFFF00"/>
                </a:solidFill>
                <a:latin typeface="Arial" pitchFamily="34" charset="0"/>
                <a:cs typeface="Arial" pitchFamily="34" charset="0"/>
              </a:rPr>
              <a:t>Deka</a:t>
            </a:r>
            <a:r>
              <a:rPr lang="en-US" sz="2000" dirty="0" smtClean="0">
                <a:solidFill>
                  <a:srgbClr val="FFFF00"/>
                </a:solidFill>
                <a:latin typeface="Arial" pitchFamily="34" charset="0"/>
                <a:cs typeface="Arial" pitchFamily="34" charset="0"/>
              </a:rPr>
              <a:t>, P. &amp; </a:t>
            </a:r>
            <a:r>
              <a:rPr lang="en-US" sz="2000" dirty="0" err="1" smtClean="0">
                <a:solidFill>
                  <a:srgbClr val="FFFF00"/>
                </a:solidFill>
                <a:latin typeface="Arial" pitchFamily="34" charset="0"/>
                <a:cs typeface="Arial" pitchFamily="34" charset="0"/>
              </a:rPr>
              <a:t>Borthakur</a:t>
            </a:r>
            <a:r>
              <a:rPr lang="en-US" sz="2000" dirty="0" smtClean="0">
                <a:solidFill>
                  <a:srgbClr val="FFFF00"/>
                </a:solidFill>
                <a:latin typeface="Arial" pitchFamily="34" charset="0"/>
                <a:cs typeface="Arial" pitchFamily="34" charset="0"/>
              </a:rPr>
              <a:t>, S.K. 1995. </a:t>
            </a:r>
            <a:r>
              <a:rPr lang="en-US" sz="2000" dirty="0" err="1" smtClean="0">
                <a:solidFill>
                  <a:srgbClr val="FFFF00"/>
                </a:solidFill>
                <a:latin typeface="Arial" pitchFamily="34" charset="0"/>
                <a:cs typeface="Arial" pitchFamily="34" charset="0"/>
              </a:rPr>
              <a:t>Pteridophytic</a:t>
            </a:r>
            <a:r>
              <a:rPr lang="en-US" sz="2000" dirty="0" smtClean="0">
                <a:solidFill>
                  <a:srgbClr val="FFFF00"/>
                </a:solidFill>
                <a:latin typeface="Arial" pitchFamily="34" charset="0"/>
                <a:cs typeface="Arial" pitchFamily="34" charset="0"/>
              </a:rPr>
              <a:t> Flora of </a:t>
            </a:r>
            <a:r>
              <a:rPr lang="en-US" sz="2000" dirty="0" err="1" smtClean="0">
                <a:solidFill>
                  <a:srgbClr val="FFFF00"/>
                </a:solidFill>
                <a:latin typeface="Arial" pitchFamily="34" charset="0"/>
                <a:cs typeface="Arial" pitchFamily="34" charset="0"/>
              </a:rPr>
              <a:t>Darrang</a:t>
            </a:r>
            <a:r>
              <a:rPr lang="en-US" sz="2000" dirty="0" smtClean="0">
                <a:solidFill>
                  <a:srgbClr val="FFFF00"/>
                </a:solidFill>
                <a:latin typeface="Arial" pitchFamily="34" charset="0"/>
                <a:cs typeface="Arial" pitchFamily="34" charset="0"/>
              </a:rPr>
              <a:t> District, 	Assam. </a:t>
            </a:r>
            <a:r>
              <a:rPr lang="en-US" sz="2000" i="1" dirty="0" smtClean="0">
                <a:solidFill>
                  <a:srgbClr val="FFFF00"/>
                </a:solidFill>
                <a:latin typeface="Arial" pitchFamily="34" charset="0"/>
                <a:cs typeface="Arial" pitchFamily="34" charset="0"/>
              </a:rPr>
              <a:t>Bull. Bot. </a:t>
            </a:r>
            <a:r>
              <a:rPr lang="en-US" sz="2000" i="1" dirty="0" err="1" smtClean="0">
                <a:solidFill>
                  <a:srgbClr val="FFFF00"/>
                </a:solidFill>
                <a:latin typeface="Arial" pitchFamily="34" charset="0"/>
                <a:cs typeface="Arial" pitchFamily="34" charset="0"/>
              </a:rPr>
              <a:t>Surv</a:t>
            </a:r>
            <a:r>
              <a:rPr lang="en-US" sz="2000" i="1" dirty="0" smtClean="0">
                <a:solidFill>
                  <a:srgbClr val="FFFF00"/>
                </a:solidFill>
                <a:latin typeface="Arial" pitchFamily="34" charset="0"/>
                <a:cs typeface="Arial" pitchFamily="34" charset="0"/>
              </a:rPr>
              <a:t>. India </a:t>
            </a:r>
            <a:r>
              <a:rPr lang="en-US" sz="2000" dirty="0" smtClean="0">
                <a:solidFill>
                  <a:srgbClr val="FFFF00"/>
                </a:solidFill>
                <a:latin typeface="Arial" pitchFamily="34" charset="0"/>
                <a:cs typeface="Arial" pitchFamily="34" charset="0"/>
              </a:rPr>
              <a:t>37 (1-4): 70 – 78</a:t>
            </a:r>
            <a:r>
              <a:rPr lang="en-US" dirty="0" smtClean="0">
                <a:solidFill>
                  <a:srgbClr val="FFFF00"/>
                </a:solidFill>
                <a:latin typeface="Arial" pitchFamily="34" charset="0"/>
                <a:cs typeface="Arial" pitchFamily="34" charset="0"/>
              </a:rPr>
              <a:t>.</a:t>
            </a:r>
          </a:p>
          <a:p>
            <a:pPr>
              <a:spcBef>
                <a:spcPts val="1200"/>
              </a:spcBef>
            </a:pPr>
            <a:endParaRPr lang="en-US" dirty="0" smtClean="0">
              <a:solidFill>
                <a:srgbClr val="FFFF00"/>
              </a:solidFill>
              <a:latin typeface="Arial" pitchFamily="34" charset="0"/>
              <a:cs typeface="Arial" pitchFamily="34" charset="0"/>
            </a:endParaRPr>
          </a:p>
          <a:p>
            <a:pPr>
              <a:spcBef>
                <a:spcPts val="1200"/>
              </a:spcBef>
            </a:pPr>
            <a:r>
              <a:rPr lang="en-IN" i="1" dirty="0" smtClean="0">
                <a:solidFill>
                  <a:srgbClr val="FFFF00"/>
                </a:solidFill>
                <a:latin typeface="Arial" pitchFamily="34" charset="0"/>
                <a:cs typeface="Arial" pitchFamily="34" charset="0"/>
              </a:rPr>
              <a:t>	</a:t>
            </a:r>
            <a:r>
              <a:rPr lang="en-IN" sz="2000" i="1" dirty="0" smtClean="0">
                <a:solidFill>
                  <a:srgbClr val="FF9900"/>
                </a:solidFill>
                <a:latin typeface="Arial" pitchFamily="34" charset="0"/>
                <a:cs typeface="Arial" pitchFamily="34" charset="0"/>
              </a:rPr>
              <a:t>Journal Title 		Volume Number		Pages</a:t>
            </a:r>
            <a:endParaRPr lang="en-IN" sz="2000" dirty="0" smtClean="0">
              <a:solidFill>
                <a:srgbClr val="FF9900"/>
              </a:solidFill>
              <a:latin typeface="Arial" pitchFamily="34" charset="0"/>
              <a:cs typeface="Arial" pitchFamily="34" charset="0"/>
            </a:endParaRPr>
          </a:p>
          <a:p>
            <a:endParaRPr lang="en-IN" dirty="0"/>
          </a:p>
        </p:txBody>
      </p:sp>
      <p:cxnSp>
        <p:nvCxnSpPr>
          <p:cNvPr id="8" name="Straight Arrow Connector 7"/>
          <p:cNvCxnSpPr/>
          <p:nvPr/>
        </p:nvCxnSpPr>
        <p:spPr>
          <a:xfrm rot="5400000">
            <a:off x="1000100" y="4000504"/>
            <a:ext cx="500066"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2428860" y="3929066"/>
            <a:ext cx="500066"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4000496" y="3857628"/>
            <a:ext cx="107157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V="1">
            <a:off x="6286512" y="3857628"/>
            <a:ext cx="785818"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2643174" y="5072074"/>
            <a:ext cx="114300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flipH="1" flipV="1">
            <a:off x="4429124" y="5143512"/>
            <a:ext cx="571504"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V="1">
            <a:off x="6429388" y="5072074"/>
            <a:ext cx="57150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edge/>
    <p:sndAc>
      <p:stSnd>
        <p:snd r:embed="rId2" name="arrow.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607979"/>
            <a:ext cx="9144000" cy="500042"/>
          </a:xfrm>
          <a:solidFill>
            <a:srgbClr val="92D050"/>
          </a:solidFill>
        </p:spPr>
        <p:txBody>
          <a:bodyPr>
            <a:normAutofit/>
          </a:bodyPr>
          <a:lstStyle/>
          <a:p>
            <a:r>
              <a:rPr lang="en-US" sz="1800" dirty="0" smtClean="0">
                <a:solidFill>
                  <a:schemeClr val="bg1"/>
                </a:solidFill>
                <a:latin typeface="Jokerman" pitchFamily="82" charset="0"/>
              </a:rPr>
              <a:t>RESEARCH  METHODOLOGY</a:t>
            </a:r>
            <a:endParaRPr lang="en-IN" sz="1800" dirty="0">
              <a:solidFill>
                <a:schemeClr val="bg1"/>
              </a:solidFill>
              <a:latin typeface="Jokerman" pitchFamily="82" charset="0"/>
            </a:endParaRPr>
          </a:p>
        </p:txBody>
      </p:sp>
      <p:sp>
        <p:nvSpPr>
          <p:cNvPr id="5" name="Rectangle 4"/>
          <p:cNvSpPr/>
          <p:nvPr/>
        </p:nvSpPr>
        <p:spPr>
          <a:xfrm>
            <a:off x="571472" y="285728"/>
            <a:ext cx="7858180" cy="2046714"/>
          </a:xfrm>
          <a:prstGeom prst="rect">
            <a:avLst/>
          </a:prstGeom>
        </p:spPr>
        <p:txBody>
          <a:bodyPr wrap="square">
            <a:spAutoFit/>
          </a:bodyPr>
          <a:lstStyle/>
          <a:p>
            <a:pPr>
              <a:lnSpc>
                <a:spcPct val="150000"/>
              </a:lnSpc>
              <a:spcBef>
                <a:spcPts val="1200"/>
              </a:spcBef>
            </a:pPr>
            <a:r>
              <a:rPr lang="en-IN" sz="2400" dirty="0" smtClean="0">
                <a:solidFill>
                  <a:schemeClr val="bg1"/>
                </a:solidFill>
                <a:latin typeface="Arial Black" pitchFamily="34" charset="0"/>
              </a:rPr>
              <a:t>Review, Collection and citation of Literature</a:t>
            </a:r>
          </a:p>
          <a:p>
            <a:pPr>
              <a:spcBef>
                <a:spcPts val="600"/>
              </a:spcBef>
              <a:spcAft>
                <a:spcPts val="600"/>
              </a:spcAft>
            </a:pPr>
            <a:r>
              <a:rPr lang="en-IN" sz="2400" dirty="0" smtClean="0">
                <a:solidFill>
                  <a:srgbClr val="FF9900"/>
                </a:solidFill>
              </a:rPr>
              <a:t>The review is a careful examination of a body of literature pointing towards the answer to the research problem.</a:t>
            </a:r>
          </a:p>
          <a:p>
            <a:pPr>
              <a:spcBef>
                <a:spcPts val="600"/>
              </a:spcBef>
              <a:spcAft>
                <a:spcPts val="600"/>
              </a:spcAft>
            </a:pPr>
            <a:r>
              <a:rPr lang="en-IN" sz="2800" dirty="0" smtClean="0">
                <a:solidFill>
                  <a:srgbClr val="FFFF00"/>
                </a:solidFill>
              </a:rPr>
              <a:t>Need for reviewing literature</a:t>
            </a:r>
            <a:r>
              <a:rPr lang="en-IN" sz="1400" dirty="0" smtClean="0">
                <a:solidFill>
                  <a:srgbClr val="FFFF00"/>
                </a:solidFill>
              </a:rPr>
              <a:t>:</a:t>
            </a:r>
            <a:endParaRPr lang="en-IN" dirty="0"/>
          </a:p>
        </p:txBody>
      </p:sp>
      <p:sp>
        <p:nvSpPr>
          <p:cNvPr id="6" name="Rectangle 5"/>
          <p:cNvSpPr/>
          <p:nvPr/>
        </p:nvSpPr>
        <p:spPr>
          <a:xfrm>
            <a:off x="571472" y="2357430"/>
            <a:ext cx="8143932" cy="4247317"/>
          </a:xfrm>
          <a:prstGeom prst="rect">
            <a:avLst/>
          </a:prstGeom>
        </p:spPr>
        <p:txBody>
          <a:bodyPr wrap="square">
            <a:spAutoFit/>
          </a:bodyPr>
          <a:lstStyle/>
          <a:p>
            <a:pPr marL="357188" indent="-357188">
              <a:spcAft>
                <a:spcPts val="1200"/>
              </a:spcAft>
              <a:buFont typeface="Wingdings" pitchFamily="2" charset="2"/>
              <a:buChar char="Ø"/>
            </a:pPr>
            <a:r>
              <a:rPr lang="en-IN" sz="2000" dirty="0" smtClean="0">
                <a:solidFill>
                  <a:schemeClr val="bg1"/>
                </a:solidFill>
                <a:latin typeface="Arial Black" pitchFamily="34" charset="0"/>
              </a:rPr>
              <a:t>Researcher needs to acquire up-to-date information about what has been thought and done in particular area.</a:t>
            </a:r>
          </a:p>
          <a:p>
            <a:pPr marL="357188" indent="-357188">
              <a:spcAft>
                <a:spcPts val="1200"/>
              </a:spcAft>
              <a:buFont typeface="Wingdings" pitchFamily="2" charset="2"/>
              <a:buChar char="Ø"/>
            </a:pPr>
            <a:r>
              <a:rPr lang="en-IN" sz="2000" dirty="0" smtClean="0">
                <a:solidFill>
                  <a:srgbClr val="FFC000"/>
                </a:solidFill>
                <a:latin typeface="Arial Black" pitchFamily="34" charset="0"/>
              </a:rPr>
              <a:t>He has to build upon the accumulated and recorded knowledge of the past.</a:t>
            </a:r>
          </a:p>
          <a:p>
            <a:pPr marL="357188" indent="-357188">
              <a:spcAft>
                <a:spcPts val="1200"/>
              </a:spcAft>
              <a:buFont typeface="Wingdings" pitchFamily="2" charset="2"/>
              <a:buChar char="Ø"/>
            </a:pPr>
            <a:r>
              <a:rPr lang="en-IN" sz="2000" dirty="0" smtClean="0">
                <a:solidFill>
                  <a:schemeClr val="bg1"/>
                </a:solidFill>
                <a:latin typeface="Arial Black" pitchFamily="34" charset="0"/>
              </a:rPr>
              <a:t>He draws maximum benefit from the previous investigations, utilizes the previous finding, and takes many hints from the procedures of previous researchers.</a:t>
            </a:r>
          </a:p>
          <a:p>
            <a:pPr marL="357188" indent="-357188">
              <a:spcAft>
                <a:spcPts val="1200"/>
              </a:spcAft>
              <a:buFont typeface="Wingdings" pitchFamily="2" charset="2"/>
              <a:buChar char="Ø"/>
            </a:pPr>
            <a:r>
              <a:rPr lang="en-IN" sz="2000" dirty="0" smtClean="0">
                <a:solidFill>
                  <a:srgbClr val="FFC000"/>
                </a:solidFill>
                <a:latin typeface="Arial Black" pitchFamily="34" charset="0"/>
              </a:rPr>
              <a:t>He matches his conclusions with earlier conclusions and tries to add from his side to the existing store of knowledge.</a:t>
            </a:r>
            <a:endParaRPr lang="en-IN" sz="2000" dirty="0">
              <a:solidFill>
                <a:srgbClr val="FFC000"/>
              </a:solidFill>
              <a:latin typeface="Arial Black" pitchFamily="34" charset="0"/>
            </a:endParaRP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10" name="TextBox 9"/>
          <p:cNvSpPr txBox="1"/>
          <p:nvPr/>
        </p:nvSpPr>
        <p:spPr>
          <a:xfrm>
            <a:off x="1000100" y="1285860"/>
            <a:ext cx="7215238" cy="830997"/>
          </a:xfrm>
          <a:prstGeom prst="rect">
            <a:avLst/>
          </a:prstGeom>
          <a:noFill/>
        </p:spPr>
        <p:txBody>
          <a:bodyPr wrap="square" rtlCol="0">
            <a:spAutoFit/>
          </a:bodyPr>
          <a:lstStyle/>
          <a:p>
            <a:pPr marL="357188" indent="-357188">
              <a:buFont typeface="Wingdings" pitchFamily="2" charset="2"/>
              <a:buChar char="q"/>
            </a:pPr>
            <a:endParaRPr lang="en-IN" sz="2400" dirty="0" smtClean="0">
              <a:solidFill>
                <a:schemeClr val="bg1"/>
              </a:solidFill>
              <a:latin typeface="Arial" pitchFamily="34" charset="0"/>
              <a:cs typeface="Arial" pitchFamily="34" charset="0"/>
            </a:endParaRPr>
          </a:p>
          <a:p>
            <a:pPr marL="357188" indent="-357188"/>
            <a:endParaRPr lang="en-IN" sz="2400" b="1" dirty="0">
              <a:solidFill>
                <a:srgbClr val="FFFF00"/>
              </a:solidFill>
              <a:latin typeface="Arial" pitchFamily="34" charset="0"/>
              <a:cs typeface="Arial" pitchFamily="34" charset="0"/>
            </a:endParaRPr>
          </a:p>
        </p:txBody>
      </p:sp>
      <p:sp>
        <p:nvSpPr>
          <p:cNvPr id="5" name="TextBox 4"/>
          <p:cNvSpPr txBox="1"/>
          <p:nvPr/>
        </p:nvSpPr>
        <p:spPr>
          <a:xfrm>
            <a:off x="500034" y="642918"/>
            <a:ext cx="8143932" cy="4708981"/>
          </a:xfrm>
          <a:prstGeom prst="rect">
            <a:avLst/>
          </a:prstGeom>
          <a:noFill/>
        </p:spPr>
        <p:txBody>
          <a:bodyPr wrap="square" rtlCol="0">
            <a:spAutoFit/>
          </a:bodyPr>
          <a:lstStyle/>
          <a:p>
            <a:pPr marL="1069975" indent="-1069975">
              <a:spcAft>
                <a:spcPts val="1200"/>
              </a:spcAft>
            </a:pPr>
            <a:r>
              <a:rPr lang="en-IN" sz="2000" dirty="0" err="1" smtClean="0">
                <a:solidFill>
                  <a:srgbClr val="FFFF00"/>
                </a:solidFill>
                <a:latin typeface="Arial" pitchFamily="34" charset="0"/>
                <a:cs typeface="Arial" pitchFamily="34" charset="0"/>
              </a:rPr>
              <a:t>Borthakur</a:t>
            </a:r>
            <a:r>
              <a:rPr lang="en-IN" sz="2000" dirty="0" smtClean="0">
                <a:solidFill>
                  <a:srgbClr val="FFFF00"/>
                </a:solidFill>
                <a:latin typeface="Arial" pitchFamily="34" charset="0"/>
                <a:cs typeface="Arial" pitchFamily="34" charset="0"/>
              </a:rPr>
              <a:t>, S.K., </a:t>
            </a:r>
            <a:r>
              <a:rPr lang="en-IN" sz="2000" dirty="0" err="1" smtClean="0">
                <a:solidFill>
                  <a:srgbClr val="FFFF00"/>
                </a:solidFill>
                <a:latin typeface="Arial" pitchFamily="34" charset="0"/>
                <a:cs typeface="Arial" pitchFamily="34" charset="0"/>
              </a:rPr>
              <a:t>Deka</a:t>
            </a:r>
            <a:r>
              <a:rPr lang="en-IN" sz="2000" dirty="0" smtClean="0">
                <a:solidFill>
                  <a:srgbClr val="FFFF00"/>
                </a:solidFill>
                <a:latin typeface="Arial" pitchFamily="34" charset="0"/>
                <a:cs typeface="Arial" pitchFamily="34" charset="0"/>
              </a:rPr>
              <a:t>, P. &amp; </a:t>
            </a:r>
            <a:r>
              <a:rPr lang="en-IN" sz="2000" dirty="0" err="1" smtClean="0">
                <a:solidFill>
                  <a:srgbClr val="FFFF00"/>
                </a:solidFill>
                <a:latin typeface="Arial" pitchFamily="34" charset="0"/>
                <a:cs typeface="Arial" pitchFamily="34" charset="0"/>
              </a:rPr>
              <a:t>Nath</a:t>
            </a:r>
            <a:r>
              <a:rPr lang="en-IN" sz="2000" dirty="0" smtClean="0">
                <a:solidFill>
                  <a:srgbClr val="FFFF00"/>
                </a:solidFill>
                <a:latin typeface="Arial" pitchFamily="34" charset="0"/>
                <a:cs typeface="Arial" pitchFamily="34" charset="0"/>
              </a:rPr>
              <a:t>, K.K. 2001. </a:t>
            </a:r>
            <a:r>
              <a:rPr lang="en-IN" sz="2000" i="1" dirty="0" smtClean="0">
                <a:solidFill>
                  <a:srgbClr val="FFFF00"/>
                </a:solidFill>
                <a:latin typeface="Arial" pitchFamily="34" charset="0"/>
                <a:cs typeface="Arial" pitchFamily="34" charset="0"/>
              </a:rPr>
              <a:t>Illustrated Manual of Ferns of Assam</a:t>
            </a:r>
            <a:r>
              <a:rPr lang="en-IN" sz="2000" dirty="0" smtClean="0">
                <a:solidFill>
                  <a:srgbClr val="FFFF00"/>
                </a:solidFill>
                <a:latin typeface="Arial" pitchFamily="34" charset="0"/>
                <a:cs typeface="Arial" pitchFamily="34" charset="0"/>
              </a:rPr>
              <a:t>. </a:t>
            </a:r>
            <a:r>
              <a:rPr lang="en-IN" sz="2000" dirty="0" err="1" smtClean="0">
                <a:solidFill>
                  <a:srgbClr val="FFFF00"/>
                </a:solidFill>
                <a:latin typeface="Arial" pitchFamily="34" charset="0"/>
                <a:cs typeface="Arial" pitchFamily="34" charset="0"/>
              </a:rPr>
              <a:t>Bishen</a:t>
            </a:r>
            <a:r>
              <a:rPr lang="en-IN" sz="2000" dirty="0" smtClean="0">
                <a:solidFill>
                  <a:srgbClr val="FFFF00"/>
                </a:solidFill>
                <a:latin typeface="Arial" pitchFamily="34" charset="0"/>
                <a:cs typeface="Arial" pitchFamily="34" charset="0"/>
              </a:rPr>
              <a:t> Singh </a:t>
            </a:r>
            <a:r>
              <a:rPr lang="en-IN" sz="2000" dirty="0" err="1" smtClean="0">
                <a:solidFill>
                  <a:srgbClr val="FFFF00"/>
                </a:solidFill>
                <a:latin typeface="Arial" pitchFamily="34" charset="0"/>
                <a:cs typeface="Arial" pitchFamily="34" charset="0"/>
              </a:rPr>
              <a:t>Mahendra</a:t>
            </a:r>
            <a:r>
              <a:rPr lang="en-IN" sz="2000" dirty="0" smtClean="0">
                <a:solidFill>
                  <a:srgbClr val="FFFF00"/>
                </a:solidFill>
                <a:latin typeface="Arial" pitchFamily="34" charset="0"/>
                <a:cs typeface="Arial" pitchFamily="34" charset="0"/>
              </a:rPr>
              <a:t> Pal Singh, Dehra Dun.</a:t>
            </a:r>
          </a:p>
          <a:p>
            <a:pPr marL="1069975" indent="-1069975">
              <a:spcAft>
                <a:spcPts val="1200"/>
              </a:spcAft>
            </a:pPr>
            <a:r>
              <a:rPr lang="en-IN" sz="2000" dirty="0" err="1" smtClean="0">
                <a:solidFill>
                  <a:srgbClr val="FFFF00"/>
                </a:solidFill>
                <a:latin typeface="Arial" pitchFamily="34" charset="0"/>
                <a:cs typeface="Arial" pitchFamily="34" charset="0"/>
              </a:rPr>
              <a:t>Borthakur</a:t>
            </a:r>
            <a:r>
              <a:rPr lang="en-IN" sz="2000" dirty="0" smtClean="0">
                <a:solidFill>
                  <a:srgbClr val="FFFF00"/>
                </a:solidFill>
                <a:latin typeface="Arial" pitchFamily="34" charset="0"/>
                <a:cs typeface="Arial" pitchFamily="34" charset="0"/>
              </a:rPr>
              <a:t>, S.K. &amp; </a:t>
            </a:r>
            <a:r>
              <a:rPr lang="en-IN" sz="2000" dirty="0" err="1" smtClean="0">
                <a:solidFill>
                  <a:srgbClr val="FFFF00"/>
                </a:solidFill>
                <a:latin typeface="Arial" pitchFamily="34" charset="0"/>
                <a:cs typeface="Arial" pitchFamily="34" charset="0"/>
              </a:rPr>
              <a:t>Goswami</a:t>
            </a:r>
            <a:r>
              <a:rPr lang="en-IN" sz="2000" dirty="0" smtClean="0">
                <a:solidFill>
                  <a:srgbClr val="FFFF00"/>
                </a:solidFill>
                <a:latin typeface="Arial" pitchFamily="34" charset="0"/>
                <a:cs typeface="Arial" pitchFamily="34" charset="0"/>
              </a:rPr>
              <a:t>, N. 1995. Herbal </a:t>
            </a:r>
            <a:r>
              <a:rPr lang="en-IN" sz="2000" dirty="0" err="1" smtClean="0">
                <a:solidFill>
                  <a:srgbClr val="FFFF00"/>
                </a:solidFill>
                <a:latin typeface="Arial" pitchFamily="34" charset="0"/>
                <a:cs typeface="Arial" pitchFamily="34" charset="0"/>
              </a:rPr>
              <a:t>remadies</a:t>
            </a:r>
            <a:r>
              <a:rPr lang="en-IN" sz="2000" dirty="0" smtClean="0">
                <a:solidFill>
                  <a:srgbClr val="FFFF00"/>
                </a:solidFill>
                <a:latin typeface="Arial" pitchFamily="34" charset="0"/>
                <a:cs typeface="Arial" pitchFamily="34" charset="0"/>
              </a:rPr>
              <a:t> from </a:t>
            </a:r>
            <a:r>
              <a:rPr lang="en-IN" sz="2000" dirty="0" err="1" smtClean="0">
                <a:solidFill>
                  <a:srgbClr val="FFFF00"/>
                </a:solidFill>
                <a:latin typeface="Arial" pitchFamily="34" charset="0"/>
                <a:cs typeface="Arial" pitchFamily="34" charset="0"/>
              </a:rPr>
              <a:t>Dimoria</a:t>
            </a:r>
            <a:r>
              <a:rPr lang="en-IN" sz="2000" dirty="0" smtClean="0">
                <a:solidFill>
                  <a:srgbClr val="FFFF00"/>
                </a:solidFill>
                <a:latin typeface="Arial" pitchFamily="34" charset="0"/>
                <a:cs typeface="Arial" pitchFamily="34" charset="0"/>
              </a:rPr>
              <a:t> of </a:t>
            </a:r>
            <a:r>
              <a:rPr lang="en-IN" sz="2000" dirty="0" err="1" smtClean="0">
                <a:solidFill>
                  <a:srgbClr val="FFFF00"/>
                </a:solidFill>
                <a:latin typeface="Arial" pitchFamily="34" charset="0"/>
                <a:cs typeface="Arial" pitchFamily="34" charset="0"/>
              </a:rPr>
              <a:t>Kamrup</a:t>
            </a:r>
            <a:r>
              <a:rPr lang="en-IN" sz="2000" dirty="0" smtClean="0">
                <a:solidFill>
                  <a:srgbClr val="FFFF00"/>
                </a:solidFill>
                <a:latin typeface="Arial" pitchFamily="34" charset="0"/>
                <a:cs typeface="Arial" pitchFamily="34" charset="0"/>
              </a:rPr>
              <a:t> district of Assam in North East India. </a:t>
            </a:r>
            <a:r>
              <a:rPr lang="en-IN" sz="2000" i="1" dirty="0" err="1" smtClean="0">
                <a:solidFill>
                  <a:srgbClr val="FFFF00"/>
                </a:solidFill>
                <a:latin typeface="Arial" pitchFamily="34" charset="0"/>
                <a:cs typeface="Arial" pitchFamily="34" charset="0"/>
              </a:rPr>
              <a:t>Fitoterapia</a:t>
            </a:r>
            <a:r>
              <a:rPr lang="en-IN" sz="2000" i="1" dirty="0" smtClean="0">
                <a:solidFill>
                  <a:srgbClr val="FFFF00"/>
                </a:solidFill>
                <a:latin typeface="Arial" pitchFamily="34" charset="0"/>
                <a:cs typeface="Arial" pitchFamily="34" charset="0"/>
              </a:rPr>
              <a:t> </a:t>
            </a:r>
            <a:r>
              <a:rPr lang="en-IN" sz="2000" dirty="0" smtClean="0">
                <a:solidFill>
                  <a:srgbClr val="FFFF00"/>
                </a:solidFill>
                <a:latin typeface="Arial" pitchFamily="34" charset="0"/>
                <a:cs typeface="Arial" pitchFamily="34" charset="0"/>
              </a:rPr>
              <a:t>66(4) : 333-339.</a:t>
            </a:r>
          </a:p>
          <a:p>
            <a:pPr marL="1069975" indent="-1069975">
              <a:spcAft>
                <a:spcPts val="1200"/>
              </a:spcAft>
            </a:pPr>
            <a:r>
              <a:rPr lang="en-IN" sz="2000" dirty="0" err="1" smtClean="0">
                <a:solidFill>
                  <a:srgbClr val="FFFF00"/>
                </a:solidFill>
                <a:latin typeface="Arial" pitchFamily="34" charset="0"/>
                <a:cs typeface="Arial" pitchFamily="34" charset="0"/>
              </a:rPr>
              <a:t>Borthakur</a:t>
            </a:r>
            <a:r>
              <a:rPr lang="en-IN" sz="2000" dirty="0" smtClean="0">
                <a:solidFill>
                  <a:srgbClr val="FFFF00"/>
                </a:solidFill>
                <a:latin typeface="Arial" pitchFamily="34" charset="0"/>
                <a:cs typeface="Arial" pitchFamily="34" charset="0"/>
              </a:rPr>
              <a:t>, S.K., </a:t>
            </a:r>
            <a:r>
              <a:rPr lang="en-IN" sz="2000" dirty="0" err="1" smtClean="0">
                <a:solidFill>
                  <a:srgbClr val="FFFF00"/>
                </a:solidFill>
                <a:latin typeface="Arial" pitchFamily="34" charset="0"/>
                <a:cs typeface="Arial" pitchFamily="34" charset="0"/>
              </a:rPr>
              <a:t>Nath</a:t>
            </a:r>
            <a:r>
              <a:rPr lang="en-IN" sz="2000" dirty="0" smtClean="0">
                <a:solidFill>
                  <a:srgbClr val="FFFF00"/>
                </a:solidFill>
                <a:latin typeface="Arial" pitchFamily="34" charset="0"/>
                <a:cs typeface="Arial" pitchFamily="34" charset="0"/>
              </a:rPr>
              <a:t>, K. &amp; </a:t>
            </a:r>
            <a:r>
              <a:rPr lang="en-IN" sz="2000" dirty="0" err="1" smtClean="0">
                <a:solidFill>
                  <a:srgbClr val="FFFF00"/>
                </a:solidFill>
                <a:latin typeface="Arial" pitchFamily="34" charset="0"/>
                <a:cs typeface="Arial" pitchFamily="34" charset="0"/>
              </a:rPr>
              <a:t>Gogoi</a:t>
            </a:r>
            <a:r>
              <a:rPr lang="en-IN" sz="2000" dirty="0" smtClean="0">
                <a:solidFill>
                  <a:srgbClr val="FFFF00"/>
                </a:solidFill>
                <a:latin typeface="Arial" pitchFamily="34" charset="0"/>
                <a:cs typeface="Arial" pitchFamily="34" charset="0"/>
              </a:rPr>
              <a:t>, P. 1996. Herbal </a:t>
            </a:r>
            <a:r>
              <a:rPr lang="en-IN" sz="2000" dirty="0" err="1" smtClean="0">
                <a:solidFill>
                  <a:srgbClr val="FFFF00"/>
                </a:solidFill>
                <a:latin typeface="Arial" pitchFamily="34" charset="0"/>
                <a:cs typeface="Arial" pitchFamily="34" charset="0"/>
              </a:rPr>
              <a:t>remadies</a:t>
            </a:r>
            <a:r>
              <a:rPr lang="en-IN" sz="2000" dirty="0" smtClean="0">
                <a:solidFill>
                  <a:srgbClr val="FFFF00"/>
                </a:solidFill>
                <a:latin typeface="Arial" pitchFamily="34" charset="0"/>
                <a:cs typeface="Arial" pitchFamily="34" charset="0"/>
              </a:rPr>
              <a:t> of the Nepalese of Assam. </a:t>
            </a:r>
            <a:r>
              <a:rPr lang="en-IN" sz="2000" i="1" dirty="0" err="1" smtClean="0">
                <a:solidFill>
                  <a:srgbClr val="FFFF00"/>
                </a:solidFill>
                <a:latin typeface="Arial" pitchFamily="34" charset="0"/>
                <a:cs typeface="Arial" pitchFamily="34" charset="0"/>
              </a:rPr>
              <a:t>Fitoterapia</a:t>
            </a:r>
            <a:r>
              <a:rPr lang="en-IN" sz="2000" i="1" dirty="0" smtClean="0">
                <a:solidFill>
                  <a:srgbClr val="FFFF00"/>
                </a:solidFill>
                <a:latin typeface="Arial" pitchFamily="34" charset="0"/>
                <a:cs typeface="Arial" pitchFamily="34" charset="0"/>
              </a:rPr>
              <a:t> </a:t>
            </a:r>
            <a:r>
              <a:rPr lang="en-IN" sz="2000" dirty="0" smtClean="0">
                <a:solidFill>
                  <a:srgbClr val="FFFF00"/>
                </a:solidFill>
                <a:latin typeface="Arial" pitchFamily="34" charset="0"/>
                <a:cs typeface="Arial" pitchFamily="34" charset="0"/>
              </a:rPr>
              <a:t>64 : 231-237.</a:t>
            </a:r>
          </a:p>
          <a:p>
            <a:pPr marL="1069975" indent="-1069975">
              <a:spcAft>
                <a:spcPts val="1200"/>
              </a:spcAft>
            </a:pPr>
            <a:r>
              <a:rPr lang="en-IN" sz="2000" dirty="0" smtClean="0">
                <a:solidFill>
                  <a:srgbClr val="FFFF00"/>
                </a:solidFill>
                <a:latin typeface="Arial" pitchFamily="34" charset="0"/>
                <a:cs typeface="Arial" pitchFamily="34" charset="0"/>
              </a:rPr>
              <a:t>Das, B.N. &amp; </a:t>
            </a:r>
            <a:r>
              <a:rPr lang="en-IN" sz="2000" dirty="0" err="1" smtClean="0">
                <a:solidFill>
                  <a:srgbClr val="FFFF00"/>
                </a:solidFill>
                <a:latin typeface="Arial" pitchFamily="34" charset="0"/>
                <a:cs typeface="Arial" pitchFamily="34" charset="0"/>
              </a:rPr>
              <a:t>Rajkhowa</a:t>
            </a:r>
            <a:r>
              <a:rPr lang="en-IN" sz="2000" dirty="0" smtClean="0">
                <a:solidFill>
                  <a:srgbClr val="FFFF00"/>
                </a:solidFill>
                <a:latin typeface="Arial" pitchFamily="34" charset="0"/>
                <a:cs typeface="Arial" pitchFamily="34" charset="0"/>
              </a:rPr>
              <a:t>, H. 1968. Woodlands of Assam, </a:t>
            </a:r>
            <a:r>
              <a:rPr lang="en-IN" sz="2000" i="1" dirty="0" smtClean="0">
                <a:solidFill>
                  <a:srgbClr val="FFFF00"/>
                </a:solidFill>
                <a:latin typeface="Arial" pitchFamily="34" charset="0"/>
                <a:cs typeface="Arial" pitchFamily="34" charset="0"/>
              </a:rPr>
              <a:t>Indian For</a:t>
            </a:r>
            <a:r>
              <a:rPr lang="en-IN" sz="2000" dirty="0" smtClean="0">
                <a:solidFill>
                  <a:srgbClr val="FFFF00"/>
                </a:solidFill>
                <a:latin typeface="Arial" pitchFamily="34" charset="0"/>
                <a:cs typeface="Arial" pitchFamily="34" charset="0"/>
              </a:rPr>
              <a:t>. 94 : 137-146.</a:t>
            </a:r>
          </a:p>
          <a:p>
            <a:pPr marL="1069975" indent="-1069975">
              <a:spcAft>
                <a:spcPts val="2400"/>
              </a:spcAft>
            </a:pPr>
            <a:r>
              <a:rPr lang="en-US" sz="2000" dirty="0" smtClean="0">
                <a:solidFill>
                  <a:srgbClr val="FFFF00"/>
                </a:solidFill>
                <a:latin typeface="Arial" pitchFamily="34" charset="0"/>
                <a:cs typeface="Arial" pitchFamily="34" charset="0"/>
              </a:rPr>
              <a:t>Genetics Society of America. October 12, 2004. Statement on GMOs. </a:t>
            </a:r>
            <a:r>
              <a:rPr lang="en-US" sz="2000" dirty="0" smtClean="0">
                <a:solidFill>
                  <a:srgbClr val="FFFF00"/>
                </a:solidFill>
                <a:latin typeface="Arial" pitchFamily="34" charset="0"/>
                <a:cs typeface="Arial" pitchFamily="34" charset="0"/>
                <a:hlinkClick r:id="rId3"/>
              </a:rPr>
              <a:t>http://genetics.faseb.org/genetics/ggsa/statement_on_modifiedorganisms.shtml</a:t>
            </a:r>
            <a:r>
              <a:rPr lang="en-US" sz="2000" dirty="0" smtClean="0">
                <a:solidFill>
                  <a:srgbClr val="FFFF00"/>
                </a:solidFill>
                <a:latin typeface="Arial" pitchFamily="34" charset="0"/>
                <a:cs typeface="Arial" pitchFamily="34" charset="0"/>
              </a:rPr>
              <a:t> </a:t>
            </a:r>
          </a:p>
        </p:txBody>
      </p:sp>
      <p:sp>
        <p:nvSpPr>
          <p:cNvPr id="7" name="TextBox 6"/>
          <p:cNvSpPr txBox="1"/>
          <p:nvPr/>
        </p:nvSpPr>
        <p:spPr>
          <a:xfrm>
            <a:off x="1285852" y="71414"/>
            <a:ext cx="5859617" cy="461665"/>
          </a:xfrm>
          <a:prstGeom prst="rect">
            <a:avLst/>
          </a:prstGeom>
          <a:noFill/>
        </p:spPr>
        <p:txBody>
          <a:bodyPr wrap="none" rtlCol="0">
            <a:spAutoFit/>
          </a:bodyPr>
          <a:lstStyle/>
          <a:p>
            <a:r>
              <a:rPr lang="en-IN" sz="2400" dirty="0" smtClean="0">
                <a:solidFill>
                  <a:srgbClr val="FFFF00"/>
                </a:solidFill>
                <a:latin typeface="Arial Black" pitchFamily="34" charset="0"/>
              </a:rPr>
              <a:t>An example Literature Cited page</a:t>
            </a:r>
            <a:endParaRPr lang="en-IN" sz="2400" dirty="0">
              <a:solidFill>
                <a:srgbClr val="FFFF00"/>
              </a:solidFill>
              <a:latin typeface="Arial Black" pitchFamily="34" charset="0"/>
            </a:endParaRPr>
          </a:p>
        </p:txBody>
      </p:sp>
      <p:sp>
        <p:nvSpPr>
          <p:cNvPr id="6" name="TextBox 5"/>
          <p:cNvSpPr txBox="1"/>
          <p:nvPr/>
        </p:nvSpPr>
        <p:spPr>
          <a:xfrm>
            <a:off x="571472" y="5577504"/>
            <a:ext cx="7858180" cy="830997"/>
          </a:xfrm>
          <a:prstGeom prst="rect">
            <a:avLst/>
          </a:prstGeom>
          <a:solidFill>
            <a:srgbClr val="7030A0"/>
          </a:solidFill>
        </p:spPr>
        <p:txBody>
          <a:bodyPr wrap="square" rtlCol="0">
            <a:spAutoFit/>
          </a:bodyPr>
          <a:lstStyle/>
          <a:p>
            <a:pPr marL="1069975" indent="-1069975" algn="ctr"/>
            <a:r>
              <a:rPr lang="en-US" sz="2400" dirty="0" smtClean="0">
                <a:solidFill>
                  <a:srgbClr val="FFFF00"/>
                </a:solidFill>
                <a:latin typeface="Arial" pitchFamily="34" charset="0"/>
                <a:cs typeface="Arial" pitchFamily="34" charset="0"/>
                <a:hlinkClick r:id="rId4"/>
              </a:rPr>
              <a:t>www.assamplants.com</a:t>
            </a:r>
            <a:r>
              <a:rPr lang="en-US" sz="2400" dirty="0" smtClean="0">
                <a:solidFill>
                  <a:srgbClr val="FFFF00"/>
                </a:solidFill>
                <a:latin typeface="Arial" pitchFamily="34" charset="0"/>
                <a:cs typeface="Arial" pitchFamily="34" charset="0"/>
              </a:rPr>
              <a:t> </a:t>
            </a:r>
          </a:p>
          <a:p>
            <a:pPr marL="1069975" indent="-1069975" algn="ctr"/>
            <a:r>
              <a:rPr lang="en-US" sz="2400" dirty="0" smtClean="0">
                <a:solidFill>
                  <a:srgbClr val="FFFF00"/>
                </a:solidFill>
                <a:latin typeface="Arial" pitchFamily="34" charset="0"/>
                <a:cs typeface="Arial" pitchFamily="34" charset="0"/>
              </a:rPr>
              <a:t>A database of Medicinal plants of Assam.</a:t>
            </a:r>
            <a:endParaRPr lang="en-IN" dirty="0"/>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10" name="TextBox 9"/>
          <p:cNvSpPr txBox="1"/>
          <p:nvPr/>
        </p:nvSpPr>
        <p:spPr>
          <a:xfrm>
            <a:off x="1000100" y="1285860"/>
            <a:ext cx="7215238" cy="830997"/>
          </a:xfrm>
          <a:prstGeom prst="rect">
            <a:avLst/>
          </a:prstGeom>
          <a:noFill/>
        </p:spPr>
        <p:txBody>
          <a:bodyPr wrap="square" rtlCol="0">
            <a:spAutoFit/>
          </a:bodyPr>
          <a:lstStyle/>
          <a:p>
            <a:pPr marL="357188" indent="-357188">
              <a:buFont typeface="Wingdings" pitchFamily="2" charset="2"/>
              <a:buChar char="q"/>
            </a:pPr>
            <a:endParaRPr lang="en-IN" sz="2400" dirty="0" smtClean="0">
              <a:solidFill>
                <a:schemeClr val="bg1"/>
              </a:solidFill>
              <a:latin typeface="Arial" pitchFamily="34" charset="0"/>
              <a:cs typeface="Arial" pitchFamily="34" charset="0"/>
            </a:endParaRPr>
          </a:p>
          <a:p>
            <a:pPr marL="357188" indent="-357188"/>
            <a:endParaRPr lang="en-IN" sz="2400" b="1" dirty="0">
              <a:solidFill>
                <a:srgbClr val="FFFF00"/>
              </a:solidFill>
              <a:latin typeface="Arial" pitchFamily="34" charset="0"/>
              <a:cs typeface="Arial" pitchFamily="34" charset="0"/>
            </a:endParaRPr>
          </a:p>
        </p:txBody>
      </p:sp>
      <p:sp>
        <p:nvSpPr>
          <p:cNvPr id="5" name="TextBox 4"/>
          <p:cNvSpPr txBox="1"/>
          <p:nvPr/>
        </p:nvSpPr>
        <p:spPr>
          <a:xfrm>
            <a:off x="642910" y="1142984"/>
            <a:ext cx="8072494" cy="4247317"/>
          </a:xfrm>
          <a:prstGeom prst="rect">
            <a:avLst/>
          </a:prstGeom>
          <a:noFill/>
        </p:spPr>
        <p:txBody>
          <a:bodyPr wrap="square" rtlCol="0">
            <a:spAutoFit/>
          </a:bodyPr>
          <a:lstStyle/>
          <a:p>
            <a:pPr marL="1069975" indent="-1069975">
              <a:spcAft>
                <a:spcPts val="1200"/>
              </a:spcAft>
            </a:pPr>
            <a:r>
              <a:rPr lang="en-US" sz="2000" dirty="0" smtClean="0">
                <a:solidFill>
                  <a:srgbClr val="FFFF00"/>
                </a:solidFill>
                <a:latin typeface="Arial" pitchFamily="34" charset="0"/>
                <a:cs typeface="Arial" pitchFamily="34" charset="0"/>
              </a:rPr>
              <a:t>Thanks to-</a:t>
            </a:r>
          </a:p>
          <a:p>
            <a:pPr marL="357188" indent="-357188">
              <a:spcAft>
                <a:spcPts val="1200"/>
              </a:spcAft>
              <a:buFont typeface="Wingdings" pitchFamily="2" charset="2"/>
              <a:buChar char="q"/>
            </a:pPr>
            <a:r>
              <a:rPr lang="en-US" sz="2000" dirty="0" smtClean="0">
                <a:solidFill>
                  <a:srgbClr val="FFFF00"/>
                </a:solidFill>
                <a:latin typeface="Arial" pitchFamily="34" charset="0"/>
                <a:cs typeface="Arial" pitchFamily="34" charset="0"/>
              </a:rPr>
              <a:t>DBT, Govt. of India, New Delhi.</a:t>
            </a:r>
          </a:p>
          <a:p>
            <a:pPr marL="357188" indent="-357188">
              <a:spcAft>
                <a:spcPts val="1200"/>
              </a:spcAft>
              <a:buFont typeface="Wingdings" pitchFamily="2" charset="2"/>
              <a:buChar char="q"/>
            </a:pPr>
            <a:r>
              <a:rPr lang="en-US" sz="2000" dirty="0" smtClean="0">
                <a:solidFill>
                  <a:srgbClr val="FFFF00"/>
                </a:solidFill>
                <a:latin typeface="Arial" pitchFamily="34" charset="0"/>
                <a:cs typeface="Arial" pitchFamily="34" charset="0"/>
              </a:rPr>
              <a:t>Principal, Mangaldai College, Mangaldai</a:t>
            </a:r>
          </a:p>
          <a:p>
            <a:pPr marL="357188" indent="-357188">
              <a:spcAft>
                <a:spcPts val="1200"/>
              </a:spcAft>
              <a:buFont typeface="Wingdings" pitchFamily="2" charset="2"/>
              <a:buChar char="q"/>
            </a:pPr>
            <a:r>
              <a:rPr lang="en-US" sz="2000" dirty="0" smtClean="0">
                <a:solidFill>
                  <a:srgbClr val="FFFF00"/>
                </a:solidFill>
                <a:latin typeface="Arial" pitchFamily="34" charset="0"/>
                <a:cs typeface="Arial" pitchFamily="34" charset="0"/>
              </a:rPr>
              <a:t>Dr. A. P. </a:t>
            </a:r>
            <a:r>
              <a:rPr lang="en-US" sz="2000" dirty="0" err="1" smtClean="0">
                <a:solidFill>
                  <a:srgbClr val="FFFF00"/>
                </a:solidFill>
                <a:latin typeface="Arial" pitchFamily="34" charset="0"/>
                <a:cs typeface="Arial" pitchFamily="34" charset="0"/>
              </a:rPr>
              <a:t>Sikdar</a:t>
            </a:r>
            <a:r>
              <a:rPr lang="en-US" sz="2000" dirty="0" smtClean="0">
                <a:solidFill>
                  <a:srgbClr val="FFFF00"/>
                </a:solidFill>
                <a:latin typeface="Arial" pitchFamily="34" charset="0"/>
                <a:cs typeface="Arial" pitchFamily="34" charset="0"/>
              </a:rPr>
              <a:t>, Co-</a:t>
            </a:r>
            <a:r>
              <a:rPr lang="en-US" sz="2000" dirty="0" err="1" smtClean="0">
                <a:solidFill>
                  <a:srgbClr val="FFFF00"/>
                </a:solidFill>
                <a:latin typeface="Arial" pitchFamily="34" charset="0"/>
                <a:cs typeface="Arial" pitchFamily="34" charset="0"/>
              </a:rPr>
              <a:t>ordinator</a:t>
            </a:r>
            <a:r>
              <a:rPr lang="en-US" sz="2000" dirty="0" smtClean="0">
                <a:solidFill>
                  <a:srgbClr val="FFFF00"/>
                </a:solidFill>
                <a:latin typeface="Arial" pitchFamily="34" charset="0"/>
                <a:cs typeface="Arial" pitchFamily="34" charset="0"/>
              </a:rPr>
              <a:t>, Star College Scheme, Mangaldai College, Mangaldai</a:t>
            </a:r>
          </a:p>
          <a:p>
            <a:pPr marL="357188" indent="-357188">
              <a:spcAft>
                <a:spcPts val="1200"/>
              </a:spcAft>
              <a:buFont typeface="Wingdings" pitchFamily="2" charset="2"/>
              <a:buChar char="q"/>
            </a:pPr>
            <a:r>
              <a:rPr lang="en-US" sz="2000" dirty="0" smtClean="0">
                <a:solidFill>
                  <a:srgbClr val="FFFF00"/>
                </a:solidFill>
                <a:latin typeface="Arial" pitchFamily="34" charset="0"/>
                <a:cs typeface="Arial" pitchFamily="34" charset="0"/>
              </a:rPr>
              <a:t>HOD &amp; Faculty members, Dept of Botany, Mangaldai College.</a:t>
            </a:r>
          </a:p>
          <a:p>
            <a:pPr marL="357188" indent="-357188">
              <a:spcAft>
                <a:spcPts val="1200"/>
              </a:spcAft>
            </a:pPr>
            <a:r>
              <a:rPr lang="en-US" sz="2000" dirty="0" smtClean="0">
                <a:solidFill>
                  <a:srgbClr val="FFFF00"/>
                </a:solidFill>
                <a:latin typeface="Arial" pitchFamily="34" charset="0"/>
                <a:cs typeface="Arial" pitchFamily="34" charset="0"/>
              </a:rPr>
              <a:t>				AND</a:t>
            </a:r>
          </a:p>
          <a:p>
            <a:pPr marL="357188" indent="-357188">
              <a:spcAft>
                <a:spcPts val="1200"/>
              </a:spcAft>
              <a:buFont typeface="Wingdings" pitchFamily="2" charset="2"/>
              <a:buChar char="q"/>
            </a:pPr>
            <a:r>
              <a:rPr lang="en-US" sz="2000" dirty="0" smtClean="0">
                <a:solidFill>
                  <a:srgbClr val="FFFF00"/>
                </a:solidFill>
                <a:latin typeface="Arial" pitchFamily="34" charset="0"/>
                <a:cs typeface="Arial" pitchFamily="34" charset="0"/>
              </a:rPr>
              <a:t>Jigyasha Sivam &amp; </a:t>
            </a:r>
            <a:r>
              <a:rPr lang="en-US" sz="2000" dirty="0" err="1" smtClean="0">
                <a:solidFill>
                  <a:srgbClr val="FFFF00"/>
                </a:solidFill>
                <a:latin typeface="Arial" pitchFamily="34" charset="0"/>
                <a:cs typeface="Arial" pitchFamily="34" charset="0"/>
              </a:rPr>
              <a:t>Manas</a:t>
            </a:r>
            <a:r>
              <a:rPr lang="en-US" sz="2000" dirty="0" smtClean="0">
                <a:solidFill>
                  <a:srgbClr val="FFFF00"/>
                </a:solidFill>
                <a:latin typeface="Arial" pitchFamily="34" charset="0"/>
                <a:cs typeface="Arial" pitchFamily="34" charset="0"/>
              </a:rPr>
              <a:t> </a:t>
            </a:r>
            <a:r>
              <a:rPr lang="en-US" sz="2000" dirty="0" err="1" smtClean="0">
                <a:solidFill>
                  <a:srgbClr val="FFFF00"/>
                </a:solidFill>
                <a:latin typeface="Arial" pitchFamily="34" charset="0"/>
                <a:cs typeface="Arial" pitchFamily="34" charset="0"/>
              </a:rPr>
              <a:t>Pratim</a:t>
            </a:r>
            <a:r>
              <a:rPr lang="en-US" sz="2000" dirty="0" smtClean="0">
                <a:solidFill>
                  <a:srgbClr val="FFFF00"/>
                </a:solidFill>
                <a:latin typeface="Arial" pitchFamily="34" charset="0"/>
                <a:cs typeface="Arial" pitchFamily="34" charset="0"/>
              </a:rPr>
              <a:t> </a:t>
            </a:r>
            <a:r>
              <a:rPr lang="en-US" sz="2000" dirty="0" err="1" smtClean="0">
                <a:solidFill>
                  <a:srgbClr val="FFFF00"/>
                </a:solidFill>
                <a:latin typeface="Arial" pitchFamily="34" charset="0"/>
                <a:cs typeface="Arial" pitchFamily="34" charset="0"/>
              </a:rPr>
              <a:t>Nath</a:t>
            </a:r>
            <a:r>
              <a:rPr lang="en-US" sz="2000" dirty="0" smtClean="0">
                <a:solidFill>
                  <a:srgbClr val="FFFF00"/>
                </a:solidFill>
                <a:latin typeface="Arial" pitchFamily="34" charset="0"/>
                <a:cs typeface="Arial" pitchFamily="34" charset="0"/>
              </a:rPr>
              <a:t> for preparing this presentation.</a:t>
            </a:r>
          </a:p>
          <a:p>
            <a:pPr marL="1069975" indent="-1069975">
              <a:spcAft>
                <a:spcPts val="1200"/>
              </a:spcAft>
            </a:pPr>
            <a:endParaRPr lang="en-IN" sz="2000" dirty="0">
              <a:solidFill>
                <a:srgbClr val="FFFF00"/>
              </a:solidFill>
              <a:latin typeface="Arial" pitchFamily="34" charset="0"/>
              <a:cs typeface="Arial" pitchFamily="34" charset="0"/>
            </a:endParaRPr>
          </a:p>
        </p:txBody>
      </p:sp>
      <p:sp>
        <p:nvSpPr>
          <p:cNvPr id="7" name="TextBox 6"/>
          <p:cNvSpPr txBox="1"/>
          <p:nvPr/>
        </p:nvSpPr>
        <p:spPr>
          <a:xfrm>
            <a:off x="2571736" y="285728"/>
            <a:ext cx="3867149" cy="461665"/>
          </a:xfrm>
          <a:prstGeom prst="rect">
            <a:avLst/>
          </a:prstGeom>
          <a:noFill/>
        </p:spPr>
        <p:txBody>
          <a:bodyPr wrap="none" rtlCol="0">
            <a:spAutoFit/>
          </a:bodyPr>
          <a:lstStyle/>
          <a:p>
            <a:r>
              <a:rPr lang="en-IN" sz="2400" dirty="0" smtClean="0">
                <a:solidFill>
                  <a:srgbClr val="FFFF00"/>
                </a:solidFill>
                <a:latin typeface="Arial Black" pitchFamily="34" charset="0"/>
              </a:rPr>
              <a:t>ACKNOWLEDGEMENT</a:t>
            </a: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10" name="TextBox 9"/>
          <p:cNvSpPr txBox="1"/>
          <p:nvPr/>
        </p:nvSpPr>
        <p:spPr>
          <a:xfrm>
            <a:off x="1000100" y="1285860"/>
            <a:ext cx="7215238" cy="830997"/>
          </a:xfrm>
          <a:prstGeom prst="rect">
            <a:avLst/>
          </a:prstGeom>
          <a:noFill/>
        </p:spPr>
        <p:txBody>
          <a:bodyPr wrap="square" rtlCol="0">
            <a:spAutoFit/>
          </a:bodyPr>
          <a:lstStyle/>
          <a:p>
            <a:pPr marL="357188" indent="-357188">
              <a:buFont typeface="Wingdings" pitchFamily="2" charset="2"/>
              <a:buChar char="q"/>
            </a:pPr>
            <a:endParaRPr lang="en-IN" sz="2400" dirty="0" smtClean="0">
              <a:solidFill>
                <a:schemeClr val="bg1"/>
              </a:solidFill>
              <a:latin typeface="Arial" pitchFamily="34" charset="0"/>
              <a:cs typeface="Arial" pitchFamily="34" charset="0"/>
            </a:endParaRPr>
          </a:p>
          <a:p>
            <a:pPr marL="357188" indent="-357188"/>
            <a:endParaRPr lang="en-IN" sz="2400" b="1" dirty="0">
              <a:solidFill>
                <a:srgbClr val="FFFF00"/>
              </a:solidFill>
              <a:latin typeface="Arial" pitchFamily="34" charset="0"/>
              <a:cs typeface="Arial" pitchFamily="34" charset="0"/>
            </a:endParaRPr>
          </a:p>
        </p:txBody>
      </p:sp>
      <p:sp>
        <p:nvSpPr>
          <p:cNvPr id="6" name="Rectangle 5"/>
          <p:cNvSpPr/>
          <p:nvPr/>
        </p:nvSpPr>
        <p:spPr>
          <a:xfrm>
            <a:off x="1643042" y="2285992"/>
            <a:ext cx="5572164"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IN"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pitchFamily="34" charset="0"/>
              </a:rPr>
              <a:t>THANK YOU</a:t>
            </a:r>
            <a:endParaRPr lang="en-IN"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p:zoom/>
    <p:sndAc>
      <p:stSnd>
        <p:snd r:embed="rId2" name="arrow.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357958"/>
            <a:ext cx="9144000" cy="500042"/>
          </a:xfrm>
          <a:solidFill>
            <a:srgbClr val="92D050"/>
          </a:solidFill>
        </p:spPr>
        <p:txBody>
          <a:bodyPr>
            <a:normAutofit/>
          </a:bodyPr>
          <a:lstStyle/>
          <a:p>
            <a:r>
              <a:rPr lang="en-US" sz="1800" dirty="0" smtClean="0">
                <a:solidFill>
                  <a:schemeClr val="tx1"/>
                </a:solidFill>
                <a:latin typeface="Jokerman" pitchFamily="82" charset="0"/>
              </a:rPr>
              <a:t>RESEARCH  METHODOLOGY</a:t>
            </a:r>
            <a:endParaRPr lang="en-IN" sz="1800" dirty="0" smtClean="0">
              <a:solidFill>
                <a:schemeClr val="tx1"/>
              </a:solidFill>
              <a:latin typeface="Jokerman" pitchFamily="82" charset="0"/>
            </a:endParaRPr>
          </a:p>
        </p:txBody>
      </p:sp>
      <p:sp>
        <p:nvSpPr>
          <p:cNvPr id="9" name="Title 8"/>
          <p:cNvSpPr>
            <a:spLocks noGrp="1"/>
          </p:cNvSpPr>
          <p:nvPr>
            <p:ph type="ctrTitle"/>
          </p:nvPr>
        </p:nvSpPr>
        <p:spPr>
          <a:xfrm>
            <a:off x="827584" y="1643050"/>
            <a:ext cx="7459192" cy="2428868"/>
          </a:xfrm>
        </p:spPr>
        <p:txBody>
          <a:bodyPr>
            <a:normAutofit/>
          </a:bodyPr>
          <a:lstStyle/>
          <a:p>
            <a:pPr lvl="0" algn="l">
              <a:spcBef>
                <a:spcPts val="0"/>
              </a:spcBef>
              <a:spcAft>
                <a:spcPts val="600"/>
              </a:spcAft>
            </a:pPr>
            <a:r>
              <a:rPr lang="en-IN" sz="2400" dirty="0" smtClean="0">
                <a:solidFill>
                  <a:srgbClr val="FFC000"/>
                </a:solidFill>
                <a:latin typeface="Arial Black" pitchFamily="34" charset="0"/>
              </a:rPr>
              <a:t>Literature reviewed typically includes scholarly journals, scholarly books, and authoritative databases. Sometimes it also includes newspaper, magazines, other books, films and audio-video tapes.</a:t>
            </a:r>
            <a:endParaRPr lang="en-IN" sz="2000" dirty="0">
              <a:solidFill>
                <a:schemeClr val="bg1"/>
              </a:solidFill>
              <a:latin typeface="Arial Black" pitchFamily="34" charset="0"/>
            </a:endParaRPr>
          </a:p>
        </p:txBody>
      </p:sp>
      <p:sp>
        <p:nvSpPr>
          <p:cNvPr id="11" name="Rectangle 10"/>
          <p:cNvSpPr/>
          <p:nvPr/>
        </p:nvSpPr>
        <p:spPr>
          <a:xfrm>
            <a:off x="785786" y="714356"/>
            <a:ext cx="7425366" cy="523220"/>
          </a:xfrm>
          <a:prstGeom prst="rect">
            <a:avLst/>
          </a:prstGeom>
        </p:spPr>
        <p:txBody>
          <a:bodyPr wrap="none">
            <a:spAutoFit/>
          </a:bodyPr>
          <a:lstStyle/>
          <a:p>
            <a:r>
              <a:rPr lang="en-IN" sz="2800" dirty="0" smtClean="0">
                <a:solidFill>
                  <a:srgbClr val="FFFF00"/>
                </a:solidFill>
                <a:latin typeface="Arial Black" pitchFamily="34" charset="0"/>
              </a:rPr>
              <a:t>What to review and for what purpose</a:t>
            </a:r>
            <a:endParaRPr lang="en-IN" sz="2800" dirty="0">
              <a:solidFill>
                <a:srgbClr val="FFFF00"/>
              </a:solidFill>
              <a:latin typeface="Arial Black" pitchFamily="34" charset="0"/>
            </a:endParaRP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357958"/>
            <a:ext cx="9144000" cy="500042"/>
          </a:xfrm>
          <a:solidFill>
            <a:srgbClr val="92D050"/>
          </a:solidFill>
        </p:spPr>
        <p:txBody>
          <a:bodyPr>
            <a:normAutofit/>
          </a:bodyPr>
          <a:lstStyle/>
          <a:p>
            <a:r>
              <a:rPr lang="en-US" sz="1800" dirty="0" smtClean="0">
                <a:solidFill>
                  <a:schemeClr val="tx1"/>
                </a:solidFill>
                <a:latin typeface="Jokerman" pitchFamily="82" charset="0"/>
              </a:rPr>
              <a:t>RESEARCH  METHODOLOGY</a:t>
            </a:r>
            <a:endParaRPr lang="en-IN" sz="1800" dirty="0">
              <a:solidFill>
                <a:schemeClr val="tx1"/>
              </a:solidFill>
              <a:latin typeface="Jokerman" pitchFamily="82" charset="0"/>
            </a:endParaRPr>
          </a:p>
        </p:txBody>
      </p:sp>
      <p:sp>
        <p:nvSpPr>
          <p:cNvPr id="10" name="TextBox 9"/>
          <p:cNvSpPr txBox="1"/>
          <p:nvPr/>
        </p:nvSpPr>
        <p:spPr>
          <a:xfrm>
            <a:off x="500034" y="785794"/>
            <a:ext cx="8286808" cy="5170646"/>
          </a:xfrm>
          <a:prstGeom prst="rect">
            <a:avLst/>
          </a:prstGeom>
          <a:noFill/>
        </p:spPr>
        <p:txBody>
          <a:bodyPr wrap="square" rtlCol="0">
            <a:spAutoFit/>
          </a:bodyPr>
          <a:lstStyle/>
          <a:p>
            <a:pPr marL="357188" indent="-357188">
              <a:spcAft>
                <a:spcPts val="600"/>
              </a:spcAft>
              <a:buFont typeface="Wingdings" pitchFamily="2" charset="2"/>
              <a:buChar char="q"/>
            </a:pPr>
            <a:r>
              <a:rPr lang="en-IN" sz="2000" b="1" dirty="0" smtClean="0">
                <a:solidFill>
                  <a:schemeClr val="bg1"/>
                </a:solidFill>
                <a:latin typeface="Arial" pitchFamily="34" charset="0"/>
                <a:cs typeface="Arial" pitchFamily="34" charset="0"/>
              </a:rPr>
              <a:t>It helps the research worker to find what is already known, what others have attempted to find.</a:t>
            </a:r>
          </a:p>
          <a:p>
            <a:pPr marL="357188" indent="-357188">
              <a:spcAft>
                <a:spcPts val="600"/>
              </a:spcAft>
              <a:buFont typeface="Wingdings" pitchFamily="2" charset="2"/>
              <a:buChar char="q"/>
            </a:pPr>
            <a:r>
              <a:rPr lang="en-IN" sz="2000" b="1" dirty="0" smtClean="0">
                <a:solidFill>
                  <a:srgbClr val="FFFF00"/>
                </a:solidFill>
                <a:latin typeface="Arial" pitchFamily="34" charset="0"/>
                <a:cs typeface="Arial" pitchFamily="34" charset="0"/>
              </a:rPr>
              <a:t>It enables him to know the means of getting to the frontier in the field of his research. </a:t>
            </a:r>
          </a:p>
          <a:p>
            <a:pPr marL="357188" indent="-357188">
              <a:spcAft>
                <a:spcPts val="600"/>
              </a:spcAft>
              <a:buFont typeface="Wingdings" pitchFamily="2" charset="2"/>
              <a:buChar char="q"/>
            </a:pPr>
            <a:r>
              <a:rPr lang="en-IN" sz="2000" b="1" dirty="0" smtClean="0">
                <a:solidFill>
                  <a:schemeClr val="bg1"/>
                </a:solidFill>
                <a:latin typeface="Arial" pitchFamily="34" charset="0"/>
                <a:cs typeface="Arial" pitchFamily="34" charset="0"/>
              </a:rPr>
              <a:t>Through it he will also know in details about all the related research projects in progress but not yet completed.</a:t>
            </a:r>
          </a:p>
          <a:p>
            <a:pPr marL="357188" indent="-357188">
              <a:spcAft>
                <a:spcPts val="600"/>
              </a:spcAft>
              <a:buFont typeface="Wingdings" pitchFamily="2" charset="2"/>
              <a:buChar char="q"/>
            </a:pPr>
            <a:r>
              <a:rPr lang="en-IN" sz="2000" b="1" dirty="0" smtClean="0">
                <a:solidFill>
                  <a:srgbClr val="FFFF00"/>
                </a:solidFill>
                <a:latin typeface="Arial" pitchFamily="34" charset="0"/>
                <a:cs typeface="Arial" pitchFamily="34" charset="0"/>
              </a:rPr>
              <a:t>It provides ideas, theories, explanations, hypothesis or methods of research valuable in formulating and studying the problem</a:t>
            </a:r>
            <a:r>
              <a:rPr lang="en-IN" sz="2000" b="1" dirty="0" smtClean="0">
                <a:solidFill>
                  <a:schemeClr val="bg1"/>
                </a:solidFill>
                <a:latin typeface="Arial" pitchFamily="34" charset="0"/>
                <a:cs typeface="Arial" pitchFamily="34" charset="0"/>
              </a:rPr>
              <a:t>.</a:t>
            </a:r>
          </a:p>
          <a:p>
            <a:pPr marL="357188" indent="-357188">
              <a:spcAft>
                <a:spcPts val="600"/>
              </a:spcAft>
              <a:buFont typeface="Wingdings" pitchFamily="2" charset="2"/>
              <a:buChar char="q"/>
            </a:pPr>
            <a:r>
              <a:rPr lang="en-IN" sz="2000" b="1" dirty="0" smtClean="0">
                <a:solidFill>
                  <a:schemeClr val="bg1"/>
                </a:solidFill>
                <a:latin typeface="Arial" pitchFamily="34" charset="0"/>
                <a:cs typeface="Arial" pitchFamily="34" charset="0"/>
              </a:rPr>
              <a:t>It makes him alert to research possibilities that have been looked over and research approaches that have proved to be sterile.</a:t>
            </a:r>
          </a:p>
          <a:p>
            <a:pPr marL="357188" indent="-357188">
              <a:spcAft>
                <a:spcPts val="600"/>
              </a:spcAft>
              <a:buFont typeface="Wingdings" pitchFamily="2" charset="2"/>
              <a:buChar char="q"/>
            </a:pPr>
            <a:r>
              <a:rPr lang="en-IN" sz="2000" b="1" dirty="0" smtClean="0">
                <a:solidFill>
                  <a:srgbClr val="FFFF00"/>
                </a:solidFill>
                <a:latin typeface="Arial" pitchFamily="34" charset="0"/>
                <a:cs typeface="Arial" pitchFamily="34" charset="0"/>
              </a:rPr>
              <a:t>It helps in locating comparative data useful in the interpretation of results.</a:t>
            </a:r>
          </a:p>
          <a:p>
            <a:pPr marL="357188" indent="-357188">
              <a:spcAft>
                <a:spcPts val="600"/>
              </a:spcAft>
              <a:buFont typeface="Wingdings" pitchFamily="2" charset="2"/>
              <a:buChar char="q"/>
            </a:pPr>
            <a:r>
              <a:rPr lang="en-IN" sz="2000" b="1" dirty="0" smtClean="0">
                <a:solidFill>
                  <a:schemeClr val="bg1"/>
                </a:solidFill>
                <a:latin typeface="Arial" pitchFamily="34" charset="0"/>
                <a:cs typeface="Arial" pitchFamily="34" charset="0"/>
              </a:rPr>
              <a:t>It prevents pointless repetition of research.</a:t>
            </a:r>
          </a:p>
        </p:txBody>
      </p:sp>
      <p:sp>
        <p:nvSpPr>
          <p:cNvPr id="6" name="Rectangle 5"/>
          <p:cNvSpPr/>
          <p:nvPr/>
        </p:nvSpPr>
        <p:spPr>
          <a:xfrm>
            <a:off x="714348" y="214290"/>
            <a:ext cx="4572000" cy="461665"/>
          </a:xfrm>
          <a:prstGeom prst="rect">
            <a:avLst/>
          </a:prstGeom>
        </p:spPr>
        <p:txBody>
          <a:bodyPr>
            <a:spAutoFit/>
          </a:bodyPr>
          <a:lstStyle/>
          <a:p>
            <a:r>
              <a:rPr lang="en-IN" sz="2400" dirty="0" smtClean="0">
                <a:solidFill>
                  <a:srgbClr val="FFC000"/>
                </a:solidFill>
                <a:latin typeface="Arial Black" pitchFamily="34" charset="0"/>
              </a:rPr>
              <a:t>Its specific purposes are-</a:t>
            </a:r>
            <a:endParaRPr lang="en-IN" sz="2400" dirty="0">
              <a:solidFill>
                <a:srgbClr val="FFC000"/>
              </a:solidFill>
              <a:latin typeface="Arial Black" pitchFamily="34" charset="0"/>
            </a:endParaRP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357958"/>
            <a:ext cx="9144000" cy="500042"/>
          </a:xfrm>
          <a:solidFill>
            <a:srgbClr val="92D050"/>
          </a:solidFill>
        </p:spPr>
        <p:txBody>
          <a:bodyPr>
            <a:normAutofit/>
          </a:bodyPr>
          <a:lstStyle/>
          <a:p>
            <a:r>
              <a:rPr lang="en-US" sz="1800" dirty="0" smtClean="0">
                <a:solidFill>
                  <a:schemeClr val="tx1"/>
                </a:solidFill>
                <a:latin typeface="Jokerman" pitchFamily="82" charset="0"/>
              </a:rPr>
              <a:t>RESEARCH  METHODOLOGY</a:t>
            </a:r>
            <a:endParaRPr lang="en-IN" sz="1800" dirty="0">
              <a:solidFill>
                <a:schemeClr val="tx1"/>
              </a:solidFill>
              <a:latin typeface="Jokerman" pitchFamily="82" charset="0"/>
            </a:endParaRPr>
          </a:p>
        </p:txBody>
      </p:sp>
      <p:sp>
        <p:nvSpPr>
          <p:cNvPr id="10" name="TextBox 9"/>
          <p:cNvSpPr txBox="1"/>
          <p:nvPr/>
        </p:nvSpPr>
        <p:spPr>
          <a:xfrm>
            <a:off x="714348" y="1428736"/>
            <a:ext cx="6929486" cy="2214965"/>
          </a:xfrm>
          <a:prstGeom prst="rect">
            <a:avLst/>
          </a:prstGeom>
          <a:noFill/>
        </p:spPr>
        <p:txBody>
          <a:bodyPr wrap="square" rtlCol="0">
            <a:spAutoFit/>
          </a:bodyPr>
          <a:lstStyle/>
          <a:p>
            <a:pPr marL="357188" indent="-357188">
              <a:buFont typeface="Wingdings" pitchFamily="2" charset="2"/>
              <a:buChar char="q"/>
            </a:pPr>
            <a:endParaRPr lang="en-IN" dirty="0" smtClean="0">
              <a:solidFill>
                <a:schemeClr val="bg1"/>
              </a:solidFill>
            </a:endParaRPr>
          </a:p>
          <a:p>
            <a:pPr>
              <a:lnSpc>
                <a:spcPct val="115000"/>
              </a:lnSpc>
              <a:spcAft>
                <a:spcPts val="1000"/>
              </a:spcAft>
            </a:pPr>
            <a:r>
              <a:rPr lang="en-IN" sz="2400" dirty="0" smtClean="0">
                <a:solidFill>
                  <a:schemeClr val="bg1"/>
                </a:solidFill>
                <a:latin typeface="Arial Black" pitchFamily="34" charset="0"/>
                <a:ea typeface="Calibri"/>
                <a:cs typeface="Times New Roman"/>
              </a:rPr>
              <a:t>Literature review has two components-</a:t>
            </a:r>
          </a:p>
          <a:p>
            <a:pPr marL="800100" lvl="1" indent="-342900">
              <a:lnSpc>
                <a:spcPct val="200000"/>
              </a:lnSpc>
              <a:buFont typeface="+mj-lt"/>
              <a:buAutoNum type="arabicPeriod"/>
            </a:pPr>
            <a:r>
              <a:rPr lang="en-IN" sz="2400" dirty="0" smtClean="0">
                <a:solidFill>
                  <a:srgbClr val="FFFF00"/>
                </a:solidFill>
                <a:latin typeface="Arial Black" pitchFamily="34" charset="0"/>
                <a:ea typeface="Calibri"/>
                <a:cs typeface="Times New Roman"/>
              </a:rPr>
              <a:t> A search through the literature.</a:t>
            </a:r>
          </a:p>
          <a:p>
            <a:pPr marL="800100" lvl="1" indent="-342900">
              <a:lnSpc>
                <a:spcPct val="150000"/>
              </a:lnSpc>
              <a:buFont typeface="+mj-lt"/>
              <a:buAutoNum type="arabicPeriod"/>
            </a:pPr>
            <a:r>
              <a:rPr lang="en-IN" sz="2400" dirty="0" smtClean="0">
                <a:solidFill>
                  <a:srgbClr val="FFC000"/>
                </a:solidFill>
                <a:latin typeface="Arial Black" pitchFamily="34" charset="0"/>
                <a:ea typeface="Calibri"/>
                <a:cs typeface="Times New Roman"/>
              </a:rPr>
              <a:t> The writing of the review</a:t>
            </a:r>
            <a:r>
              <a:rPr lang="en-IN" sz="2000" dirty="0" smtClean="0">
                <a:solidFill>
                  <a:schemeClr val="bg1"/>
                </a:solidFill>
                <a:latin typeface="Arial"/>
                <a:ea typeface="Calibri"/>
                <a:cs typeface="Times New Roman"/>
              </a:rPr>
              <a:t>.</a:t>
            </a:r>
            <a:endParaRPr lang="en-IN" sz="1600" dirty="0">
              <a:solidFill>
                <a:schemeClr val="bg1"/>
              </a:solidFill>
              <a:ea typeface="Calibri"/>
              <a:cs typeface="Times New Roman"/>
            </a:endParaRPr>
          </a:p>
        </p:txBody>
      </p:sp>
      <p:sp>
        <p:nvSpPr>
          <p:cNvPr id="6" name="Rectangle 5"/>
          <p:cNvSpPr/>
          <p:nvPr/>
        </p:nvSpPr>
        <p:spPr>
          <a:xfrm>
            <a:off x="1071538" y="642918"/>
            <a:ext cx="6000792" cy="555986"/>
          </a:xfrm>
          <a:prstGeom prst="rect">
            <a:avLst/>
          </a:prstGeom>
        </p:spPr>
        <p:txBody>
          <a:bodyPr wrap="square">
            <a:spAutoFit/>
          </a:bodyPr>
          <a:lstStyle/>
          <a:p>
            <a:pPr>
              <a:lnSpc>
                <a:spcPct val="115000"/>
              </a:lnSpc>
              <a:spcAft>
                <a:spcPts val="1000"/>
              </a:spcAft>
            </a:pPr>
            <a:r>
              <a:rPr lang="en-IN" sz="2800" dirty="0" smtClean="0">
                <a:solidFill>
                  <a:srgbClr val="FFFF00"/>
                </a:solidFill>
                <a:latin typeface="Arial Black" pitchFamily="34" charset="0"/>
                <a:ea typeface="Calibri"/>
                <a:cs typeface="Times New Roman"/>
              </a:rPr>
              <a:t>Literature Search procedure-</a:t>
            </a: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10" name="TextBox 9"/>
          <p:cNvSpPr txBox="1"/>
          <p:nvPr/>
        </p:nvSpPr>
        <p:spPr>
          <a:xfrm>
            <a:off x="0" y="642918"/>
            <a:ext cx="9144000" cy="5724644"/>
          </a:xfrm>
          <a:prstGeom prst="rect">
            <a:avLst/>
          </a:prstGeom>
          <a:noFill/>
        </p:spPr>
        <p:txBody>
          <a:bodyPr wrap="square" rtlCol="0">
            <a:spAutoFit/>
          </a:bodyPr>
          <a:lstStyle/>
          <a:p>
            <a:pPr marL="357188" indent="-357188">
              <a:buFont typeface="Wingdings" pitchFamily="2" charset="2"/>
              <a:buChar char="q"/>
            </a:pPr>
            <a:endParaRPr lang="en-IN" dirty="0" smtClean="0">
              <a:solidFill>
                <a:srgbClr val="FFFF00"/>
              </a:solidFill>
              <a:latin typeface="Arial" pitchFamily="34" charset="0"/>
              <a:cs typeface="Arial" pitchFamily="34" charset="0"/>
            </a:endParaRPr>
          </a:p>
          <a:p>
            <a:pPr marL="357188" lvl="0" indent="-357188">
              <a:spcAft>
                <a:spcPts val="600"/>
              </a:spcAft>
              <a:buFont typeface="Wingdings" pitchFamily="2" charset="2"/>
              <a:buChar char="Ø"/>
            </a:pPr>
            <a:r>
              <a:rPr lang="en-IN" sz="2200" dirty="0" smtClean="0">
                <a:solidFill>
                  <a:schemeClr val="bg1"/>
                </a:solidFill>
                <a:latin typeface="Arial" pitchFamily="34" charset="0"/>
                <a:cs typeface="Arial" pitchFamily="34" charset="0"/>
              </a:rPr>
              <a:t>We should keep constantly in mind the objective of our research.</a:t>
            </a:r>
          </a:p>
          <a:p>
            <a:pPr marL="357188" lvl="0" indent="-357188">
              <a:spcAft>
                <a:spcPts val="600"/>
              </a:spcAft>
              <a:buFont typeface="Wingdings" pitchFamily="2" charset="2"/>
              <a:buChar char="Ø"/>
            </a:pPr>
            <a:r>
              <a:rPr lang="en-IN" sz="2200" dirty="0" smtClean="0">
                <a:solidFill>
                  <a:srgbClr val="FFFF00"/>
                </a:solidFill>
                <a:latin typeface="Arial" pitchFamily="34" charset="0"/>
                <a:cs typeface="Arial" pitchFamily="34" charset="0"/>
              </a:rPr>
              <a:t>We should prepare a bibliographical card for each book or article that we believe might contain materials pertinent to our investigation.</a:t>
            </a:r>
          </a:p>
          <a:p>
            <a:pPr marL="357188" lvl="0" indent="-357188">
              <a:spcAft>
                <a:spcPts val="600"/>
              </a:spcAft>
              <a:buFont typeface="Wingdings" pitchFamily="2" charset="2"/>
              <a:buChar char="Ø"/>
            </a:pPr>
            <a:r>
              <a:rPr lang="en-IN" sz="2200" dirty="0" smtClean="0">
                <a:solidFill>
                  <a:schemeClr val="bg1"/>
                </a:solidFill>
                <a:latin typeface="Arial" pitchFamily="34" charset="0"/>
                <a:cs typeface="Arial" pitchFamily="34" charset="0"/>
              </a:rPr>
              <a:t>Accuracy is extremely important in preparing the cards.</a:t>
            </a:r>
          </a:p>
          <a:p>
            <a:pPr marL="357188" lvl="0" indent="-357188">
              <a:spcAft>
                <a:spcPts val="600"/>
              </a:spcAft>
              <a:buFont typeface="Wingdings" pitchFamily="2" charset="2"/>
              <a:buChar char="Ø"/>
            </a:pPr>
            <a:r>
              <a:rPr lang="en-IN" sz="2200" dirty="0" smtClean="0">
                <a:solidFill>
                  <a:srgbClr val="FF9900"/>
                </a:solidFill>
                <a:latin typeface="Arial" pitchFamily="34" charset="0"/>
                <a:cs typeface="Arial" pitchFamily="34" charset="0"/>
              </a:rPr>
              <a:t>We should start the survey by going through the most recent of the important studies.</a:t>
            </a:r>
          </a:p>
          <a:p>
            <a:pPr marL="357188" lvl="0" indent="-357188">
              <a:spcAft>
                <a:spcPts val="600"/>
              </a:spcAft>
              <a:buFont typeface="Wingdings" pitchFamily="2" charset="2"/>
              <a:buChar char="Ø"/>
            </a:pPr>
            <a:r>
              <a:rPr lang="en-IN" sz="2200" dirty="0" smtClean="0">
                <a:solidFill>
                  <a:srgbClr val="FFFF00"/>
                </a:solidFill>
                <a:latin typeface="Arial" pitchFamily="34" charset="0"/>
                <a:cs typeface="Arial" pitchFamily="34" charset="0"/>
              </a:rPr>
              <a:t>In taking notes it should be as brief as possible.</a:t>
            </a:r>
          </a:p>
          <a:p>
            <a:pPr marL="357188" lvl="0" indent="-357188">
              <a:spcAft>
                <a:spcPts val="600"/>
              </a:spcAft>
              <a:buFont typeface="Wingdings" pitchFamily="2" charset="2"/>
              <a:buChar char="Ø"/>
            </a:pPr>
            <a:r>
              <a:rPr lang="en-IN" sz="2200" dirty="0" smtClean="0">
                <a:solidFill>
                  <a:schemeClr val="bg1"/>
                </a:solidFill>
                <a:latin typeface="Arial" pitchFamily="34" charset="0"/>
                <a:cs typeface="Arial" pitchFamily="34" charset="0"/>
              </a:rPr>
              <a:t>We should record the evaluation of the materials and note how it relates to our research.</a:t>
            </a:r>
          </a:p>
          <a:p>
            <a:pPr marL="357188" lvl="0" indent="-357188">
              <a:spcAft>
                <a:spcPts val="600"/>
              </a:spcAft>
              <a:buFont typeface="Wingdings" pitchFamily="2" charset="2"/>
              <a:buChar char="Ø"/>
            </a:pPr>
            <a:r>
              <a:rPr lang="en-IN" sz="2200" dirty="0" smtClean="0">
                <a:solidFill>
                  <a:srgbClr val="FFFF00"/>
                </a:solidFill>
                <a:latin typeface="Arial" pitchFamily="34" charset="0"/>
                <a:cs typeface="Arial" pitchFamily="34" charset="0"/>
              </a:rPr>
              <a:t>We should copy only those quotations that are stated very skilfully or in very concise terms.</a:t>
            </a:r>
          </a:p>
          <a:p>
            <a:pPr marL="357188" lvl="0" indent="-357188">
              <a:spcAft>
                <a:spcPts val="600"/>
              </a:spcAft>
              <a:buFont typeface="Wingdings" pitchFamily="2" charset="2"/>
              <a:buChar char="Ø"/>
            </a:pPr>
            <a:r>
              <a:rPr lang="en-IN" sz="2200" dirty="0" smtClean="0">
                <a:solidFill>
                  <a:srgbClr val="FF9900"/>
                </a:solidFill>
                <a:latin typeface="Arial" pitchFamily="34" charset="0"/>
                <a:cs typeface="Arial" pitchFamily="34" charset="0"/>
              </a:rPr>
              <a:t>We should not rely too heavily upon secondary sources.</a:t>
            </a:r>
          </a:p>
          <a:p>
            <a:pPr marL="357188" lvl="0" indent="-357188">
              <a:spcAft>
                <a:spcPts val="600"/>
              </a:spcAft>
              <a:buFont typeface="Wingdings" pitchFamily="2" charset="2"/>
              <a:buChar char="Ø"/>
            </a:pPr>
            <a:r>
              <a:rPr lang="en-IN" sz="2200" dirty="0" smtClean="0">
                <a:solidFill>
                  <a:schemeClr val="bg1"/>
                </a:solidFill>
                <a:latin typeface="Arial" pitchFamily="34" charset="0"/>
                <a:cs typeface="Arial" pitchFamily="34" charset="0"/>
              </a:rPr>
              <a:t>We shouldn’t concentrate only on research finding and should not overlook on methods, tools etc.</a:t>
            </a:r>
            <a:endParaRPr lang="en-IN" sz="2200" dirty="0">
              <a:solidFill>
                <a:schemeClr val="bg1"/>
              </a:solidFill>
              <a:latin typeface="Arial" pitchFamily="34" charset="0"/>
              <a:cs typeface="Arial" pitchFamily="34" charset="0"/>
            </a:endParaRPr>
          </a:p>
        </p:txBody>
      </p:sp>
      <p:sp>
        <p:nvSpPr>
          <p:cNvPr id="6" name="Rectangle 5"/>
          <p:cNvSpPr/>
          <p:nvPr/>
        </p:nvSpPr>
        <p:spPr>
          <a:xfrm>
            <a:off x="357158" y="142852"/>
            <a:ext cx="7786742" cy="523220"/>
          </a:xfrm>
          <a:prstGeom prst="rect">
            <a:avLst/>
          </a:prstGeom>
        </p:spPr>
        <p:txBody>
          <a:bodyPr wrap="square">
            <a:spAutoFit/>
          </a:bodyPr>
          <a:lstStyle/>
          <a:p>
            <a:r>
              <a:rPr lang="en-IN" sz="2800" dirty="0" smtClean="0">
                <a:solidFill>
                  <a:srgbClr val="FFC000"/>
                </a:solidFill>
              </a:rPr>
              <a:t>We should always remember the following points-</a:t>
            </a:r>
            <a:endParaRPr lang="en-IN" sz="2800" dirty="0">
              <a:solidFill>
                <a:srgbClr val="FFC000"/>
              </a:solidFill>
            </a:endParaRP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10" name="TextBox 9"/>
          <p:cNvSpPr txBox="1"/>
          <p:nvPr/>
        </p:nvSpPr>
        <p:spPr>
          <a:xfrm>
            <a:off x="500034" y="1285860"/>
            <a:ext cx="8001024" cy="4293483"/>
          </a:xfrm>
          <a:prstGeom prst="rect">
            <a:avLst/>
          </a:prstGeom>
          <a:noFill/>
        </p:spPr>
        <p:txBody>
          <a:bodyPr wrap="square" rtlCol="0">
            <a:spAutoFit/>
          </a:bodyPr>
          <a:lstStyle/>
          <a:p>
            <a:pPr marL="357188" indent="-357188">
              <a:buFont typeface="Wingdings" pitchFamily="2" charset="2"/>
              <a:buChar char="q"/>
            </a:pPr>
            <a:endParaRPr lang="en-IN" dirty="0" smtClean="0">
              <a:solidFill>
                <a:srgbClr val="FFFF00"/>
              </a:solidFill>
              <a:latin typeface="Arial" pitchFamily="34" charset="0"/>
              <a:cs typeface="Arial" pitchFamily="34" charset="0"/>
            </a:endParaRPr>
          </a:p>
          <a:p>
            <a:pPr>
              <a:spcAft>
                <a:spcPts val="600"/>
              </a:spcAft>
            </a:pPr>
            <a:r>
              <a:rPr lang="en-IN" sz="2400" dirty="0" smtClean="0">
                <a:solidFill>
                  <a:schemeClr val="bg1"/>
                </a:solidFill>
                <a:latin typeface="Arial" pitchFamily="34" charset="0"/>
                <a:cs typeface="Arial" pitchFamily="34" charset="0"/>
              </a:rPr>
              <a:t>The sources of information have been classified mainly as </a:t>
            </a:r>
            <a:r>
              <a:rPr lang="en-IN" sz="2400" dirty="0" smtClean="0">
                <a:solidFill>
                  <a:srgbClr val="FF9900"/>
                </a:solidFill>
                <a:latin typeface="Arial" pitchFamily="34" charset="0"/>
                <a:cs typeface="Arial" pitchFamily="34" charset="0"/>
              </a:rPr>
              <a:t>Primary</a:t>
            </a:r>
            <a:r>
              <a:rPr lang="en-IN" sz="2400" dirty="0" smtClean="0">
                <a:solidFill>
                  <a:schemeClr val="bg1"/>
                </a:solidFill>
                <a:latin typeface="Arial" pitchFamily="34" charset="0"/>
                <a:cs typeface="Arial" pitchFamily="34" charset="0"/>
              </a:rPr>
              <a:t> and </a:t>
            </a:r>
            <a:r>
              <a:rPr lang="en-IN" sz="2400" dirty="0" smtClean="0">
                <a:solidFill>
                  <a:srgbClr val="FF9900"/>
                </a:solidFill>
                <a:latin typeface="Arial" pitchFamily="34" charset="0"/>
                <a:cs typeface="Arial" pitchFamily="34" charset="0"/>
              </a:rPr>
              <a:t>Secondary</a:t>
            </a:r>
            <a:r>
              <a:rPr lang="en-IN" sz="2400" dirty="0" smtClean="0">
                <a:solidFill>
                  <a:schemeClr val="bg1"/>
                </a:solidFill>
                <a:latin typeface="Arial" pitchFamily="34" charset="0"/>
                <a:cs typeface="Arial" pitchFamily="34" charset="0"/>
              </a:rPr>
              <a:t> sources.</a:t>
            </a:r>
          </a:p>
          <a:p>
            <a:pPr>
              <a:spcAft>
                <a:spcPts val="600"/>
              </a:spcAft>
            </a:pPr>
            <a:endParaRPr lang="en-IN" sz="2400" dirty="0" smtClean="0">
              <a:solidFill>
                <a:schemeClr val="bg1"/>
              </a:solidFill>
              <a:latin typeface="Arial" pitchFamily="34" charset="0"/>
              <a:cs typeface="Arial" pitchFamily="34" charset="0"/>
            </a:endParaRPr>
          </a:p>
          <a:p>
            <a:pPr marL="542925" indent="-542925">
              <a:spcAft>
                <a:spcPts val="600"/>
              </a:spcAft>
              <a:buFont typeface="Wingdings" pitchFamily="2" charset="2"/>
              <a:buChar char="q"/>
            </a:pPr>
            <a:r>
              <a:rPr lang="en-IN" sz="2400" dirty="0" smtClean="0">
                <a:solidFill>
                  <a:schemeClr val="accent1"/>
                </a:solidFill>
                <a:latin typeface="Arial" pitchFamily="34" charset="0"/>
                <a:cs typeface="Arial" pitchFamily="34" charset="0"/>
              </a:rPr>
              <a:t>Primary Sources:- </a:t>
            </a:r>
            <a:r>
              <a:rPr lang="en-IN" sz="2400" dirty="0" smtClean="0">
                <a:solidFill>
                  <a:srgbClr val="FFFF00"/>
                </a:solidFill>
                <a:latin typeface="Arial" pitchFamily="34" charset="0"/>
                <a:cs typeface="Arial" pitchFamily="34" charset="0"/>
              </a:rPr>
              <a:t>These sources provide direct description of study by the person who has actually observed or witnessed the occurrence and carried it out.</a:t>
            </a:r>
          </a:p>
          <a:p>
            <a:pPr marL="542925" indent="-542925">
              <a:spcAft>
                <a:spcPts val="600"/>
              </a:spcAft>
              <a:buFont typeface="Wingdings" pitchFamily="2" charset="2"/>
              <a:buChar char="q"/>
            </a:pPr>
            <a:r>
              <a:rPr lang="en-IN" sz="2400" dirty="0" smtClean="0">
                <a:solidFill>
                  <a:schemeClr val="accent1"/>
                </a:solidFill>
                <a:latin typeface="Arial" pitchFamily="34" charset="0"/>
                <a:cs typeface="Arial" pitchFamily="34" charset="0"/>
              </a:rPr>
              <a:t>Secondary Sources:- </a:t>
            </a:r>
            <a:r>
              <a:rPr lang="en-IN" sz="2400" dirty="0" smtClean="0">
                <a:solidFill>
                  <a:srgbClr val="FFFF00"/>
                </a:solidFill>
                <a:latin typeface="Arial" pitchFamily="34" charset="0"/>
                <a:cs typeface="Arial" pitchFamily="34" charset="0"/>
              </a:rPr>
              <a:t>These materials includes publications written by authors who were not direct observers or participants in the events described.</a:t>
            </a:r>
            <a:endParaRPr lang="en-IN" sz="2400" dirty="0">
              <a:solidFill>
                <a:srgbClr val="FFFF00"/>
              </a:solidFill>
              <a:latin typeface="Arial" pitchFamily="34" charset="0"/>
              <a:cs typeface="Arial" pitchFamily="34" charset="0"/>
            </a:endParaRPr>
          </a:p>
        </p:txBody>
      </p:sp>
      <p:sp>
        <p:nvSpPr>
          <p:cNvPr id="6" name="Rectangle 5"/>
          <p:cNvSpPr/>
          <p:nvPr/>
        </p:nvSpPr>
        <p:spPr>
          <a:xfrm>
            <a:off x="357158" y="529516"/>
            <a:ext cx="7786742" cy="523220"/>
          </a:xfrm>
          <a:prstGeom prst="rect">
            <a:avLst/>
          </a:prstGeom>
        </p:spPr>
        <p:txBody>
          <a:bodyPr wrap="square">
            <a:spAutoFit/>
          </a:bodyPr>
          <a:lstStyle/>
          <a:p>
            <a:pPr algn="ctr"/>
            <a:r>
              <a:rPr lang="en-IN" sz="2800" dirty="0" smtClean="0">
                <a:solidFill>
                  <a:srgbClr val="FF9900"/>
                </a:solidFill>
                <a:latin typeface="Arial Black" pitchFamily="34" charset="0"/>
              </a:rPr>
              <a:t>Sources of literature-</a:t>
            </a:r>
            <a:endParaRPr lang="en-IN" sz="2800" dirty="0">
              <a:solidFill>
                <a:srgbClr val="FF9900"/>
              </a:solidFill>
              <a:latin typeface="Arial Black" pitchFamily="34" charset="0"/>
            </a:endParaRP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10" name="TextBox 9"/>
          <p:cNvSpPr txBox="1"/>
          <p:nvPr/>
        </p:nvSpPr>
        <p:spPr>
          <a:xfrm>
            <a:off x="500034" y="928670"/>
            <a:ext cx="8001024" cy="5681042"/>
          </a:xfrm>
          <a:prstGeom prst="rect">
            <a:avLst/>
          </a:prstGeom>
          <a:noFill/>
        </p:spPr>
        <p:txBody>
          <a:bodyPr wrap="square" rtlCol="0">
            <a:spAutoFit/>
          </a:bodyPr>
          <a:lstStyle/>
          <a:p>
            <a:pPr marL="357188" indent="-357188">
              <a:buFont typeface="Wingdings" pitchFamily="2" charset="2"/>
              <a:buChar char="q"/>
            </a:pPr>
            <a:endParaRPr lang="en-IN" dirty="0" smtClean="0">
              <a:solidFill>
                <a:srgbClr val="FFC000"/>
              </a:solidFill>
              <a:latin typeface="Arial" pitchFamily="34" charset="0"/>
              <a:cs typeface="Arial" pitchFamily="34" charset="0"/>
            </a:endParaRPr>
          </a:p>
          <a:p>
            <a:pPr>
              <a:spcAft>
                <a:spcPts val="600"/>
              </a:spcAft>
            </a:pPr>
            <a:r>
              <a:rPr lang="en-IN" sz="2400" dirty="0" smtClean="0">
                <a:solidFill>
                  <a:schemeClr val="bg1"/>
                </a:solidFill>
                <a:latin typeface="Arial" pitchFamily="34" charset="0"/>
                <a:cs typeface="Arial" pitchFamily="34" charset="0"/>
              </a:rPr>
              <a:t>The sources of literature have also been classified as DIRECT and INDIRECT sources.</a:t>
            </a:r>
          </a:p>
          <a:p>
            <a:pPr>
              <a:spcAft>
                <a:spcPts val="300"/>
              </a:spcAft>
            </a:pPr>
            <a:r>
              <a:rPr lang="en-IN" sz="2400" dirty="0" smtClean="0">
                <a:solidFill>
                  <a:srgbClr val="FFC000"/>
                </a:solidFill>
                <a:latin typeface="Arial" pitchFamily="34" charset="0"/>
                <a:cs typeface="Arial" pitchFamily="34" charset="0"/>
              </a:rPr>
              <a:t>The direct sources of information are available in the form of-</a:t>
            </a:r>
          </a:p>
          <a:p>
            <a:pPr marL="514350" lvl="0" indent="-514350">
              <a:buFont typeface="+mj-lt"/>
              <a:buAutoNum type="romanUcPeriod"/>
            </a:pPr>
            <a:r>
              <a:rPr lang="en-IN" sz="2400" dirty="0" smtClean="0">
                <a:solidFill>
                  <a:schemeClr val="accent2">
                    <a:lumMod val="60000"/>
                    <a:lumOff val="40000"/>
                  </a:schemeClr>
                </a:solidFill>
                <a:latin typeface="Arial" pitchFamily="34" charset="0"/>
                <a:cs typeface="Arial" pitchFamily="34" charset="0"/>
              </a:rPr>
              <a:t>Journals.</a:t>
            </a:r>
          </a:p>
          <a:p>
            <a:pPr marL="514350" lvl="0" indent="-514350">
              <a:buFont typeface="+mj-lt"/>
              <a:buAutoNum type="romanUcPeriod"/>
            </a:pPr>
            <a:r>
              <a:rPr lang="en-IN" sz="2400" dirty="0" smtClean="0">
                <a:solidFill>
                  <a:schemeClr val="accent2">
                    <a:lumMod val="60000"/>
                    <a:lumOff val="40000"/>
                  </a:schemeClr>
                </a:solidFill>
                <a:latin typeface="Arial" pitchFamily="34" charset="0"/>
                <a:cs typeface="Arial" pitchFamily="34" charset="0"/>
              </a:rPr>
              <a:t>Books, monographs, yearbooks.</a:t>
            </a:r>
          </a:p>
          <a:p>
            <a:pPr marL="514350" lvl="0" indent="-514350">
              <a:buFont typeface="+mj-lt"/>
              <a:buAutoNum type="romanUcPeriod"/>
            </a:pPr>
            <a:r>
              <a:rPr lang="en-IN" sz="2400" dirty="0" smtClean="0">
                <a:solidFill>
                  <a:schemeClr val="accent2">
                    <a:lumMod val="60000"/>
                    <a:lumOff val="40000"/>
                  </a:schemeClr>
                </a:solidFill>
                <a:latin typeface="Arial" pitchFamily="34" charset="0"/>
                <a:cs typeface="Arial" pitchFamily="34" charset="0"/>
              </a:rPr>
              <a:t>Dissertations and thesis.</a:t>
            </a:r>
          </a:p>
          <a:p>
            <a:pPr marL="514350" lvl="0" indent="-514350">
              <a:buFont typeface="+mj-lt"/>
              <a:buAutoNum type="romanUcPeriod"/>
            </a:pPr>
            <a:r>
              <a:rPr lang="en-IN" sz="2400" dirty="0" smtClean="0">
                <a:solidFill>
                  <a:schemeClr val="accent2">
                    <a:lumMod val="60000"/>
                    <a:lumOff val="40000"/>
                  </a:schemeClr>
                </a:solidFill>
                <a:latin typeface="Arial" pitchFamily="34" charset="0"/>
                <a:cs typeface="Arial" pitchFamily="34" charset="0"/>
              </a:rPr>
              <a:t>Government publications etc.</a:t>
            </a:r>
          </a:p>
          <a:p>
            <a:pPr>
              <a:spcAft>
                <a:spcPts val="200"/>
              </a:spcAft>
            </a:pPr>
            <a:r>
              <a:rPr lang="en-IN" sz="2400" dirty="0" smtClean="0">
                <a:solidFill>
                  <a:srgbClr val="FFC000"/>
                </a:solidFill>
                <a:latin typeface="Arial" pitchFamily="34" charset="0"/>
                <a:cs typeface="Arial" pitchFamily="34" charset="0"/>
              </a:rPr>
              <a:t>The indirect sources are available in the form of-</a:t>
            </a:r>
          </a:p>
          <a:p>
            <a:pPr marL="514350" lvl="0" indent="-514350">
              <a:buFont typeface="+mj-lt"/>
              <a:buAutoNum type="romanUcPeriod"/>
            </a:pPr>
            <a:r>
              <a:rPr lang="en-IN" sz="2400" dirty="0" smtClean="0">
                <a:solidFill>
                  <a:schemeClr val="accent2">
                    <a:lumMod val="60000"/>
                    <a:lumOff val="40000"/>
                  </a:schemeClr>
                </a:solidFill>
                <a:latin typeface="Arial" pitchFamily="34" charset="0"/>
                <a:cs typeface="Arial" pitchFamily="34" charset="0"/>
              </a:rPr>
              <a:t>Encyclopaedia</a:t>
            </a:r>
          </a:p>
          <a:p>
            <a:pPr marL="514350" lvl="0" indent="-514350">
              <a:buFont typeface="+mj-lt"/>
              <a:buAutoNum type="romanUcPeriod"/>
            </a:pPr>
            <a:r>
              <a:rPr lang="en-IN" sz="2400" dirty="0" smtClean="0">
                <a:solidFill>
                  <a:schemeClr val="accent2">
                    <a:lumMod val="60000"/>
                    <a:lumOff val="40000"/>
                  </a:schemeClr>
                </a:solidFill>
                <a:latin typeface="Arial" pitchFamily="34" charset="0"/>
                <a:cs typeface="Arial" pitchFamily="34" charset="0"/>
              </a:rPr>
              <a:t>Indexes</a:t>
            </a:r>
          </a:p>
          <a:p>
            <a:pPr marL="514350" lvl="0" indent="-514350">
              <a:buFont typeface="+mj-lt"/>
              <a:buAutoNum type="romanUcPeriod"/>
            </a:pPr>
            <a:r>
              <a:rPr lang="en-IN" sz="2400" dirty="0" smtClean="0">
                <a:solidFill>
                  <a:schemeClr val="accent2">
                    <a:lumMod val="60000"/>
                    <a:lumOff val="40000"/>
                  </a:schemeClr>
                </a:solidFill>
                <a:latin typeface="Arial" pitchFamily="34" charset="0"/>
                <a:cs typeface="Arial" pitchFamily="34" charset="0"/>
              </a:rPr>
              <a:t>Abstracts</a:t>
            </a:r>
          </a:p>
          <a:p>
            <a:pPr marL="514350" lvl="0" indent="-514350">
              <a:buFont typeface="+mj-lt"/>
              <a:buAutoNum type="romanUcPeriod"/>
            </a:pPr>
            <a:r>
              <a:rPr lang="en-IN" sz="2400" dirty="0" smtClean="0">
                <a:solidFill>
                  <a:schemeClr val="accent2">
                    <a:lumMod val="60000"/>
                    <a:lumOff val="40000"/>
                  </a:schemeClr>
                </a:solidFill>
                <a:latin typeface="Arial" pitchFamily="34" charset="0"/>
                <a:cs typeface="Arial" pitchFamily="34" charset="0"/>
              </a:rPr>
              <a:t>Directories and bibliography</a:t>
            </a:r>
          </a:p>
          <a:p>
            <a:pPr marL="514350" lvl="0" indent="-514350">
              <a:buFont typeface="+mj-lt"/>
              <a:buAutoNum type="romanUcPeriod"/>
            </a:pPr>
            <a:r>
              <a:rPr lang="en-IN" sz="2400" dirty="0" smtClean="0">
                <a:solidFill>
                  <a:schemeClr val="accent2">
                    <a:lumMod val="60000"/>
                    <a:lumOff val="40000"/>
                  </a:schemeClr>
                </a:solidFill>
                <a:latin typeface="Arial" pitchFamily="34" charset="0"/>
                <a:cs typeface="Arial" pitchFamily="34" charset="0"/>
              </a:rPr>
              <a:t>Bibliographical references etc.</a:t>
            </a:r>
            <a:endParaRPr lang="en-IN" sz="2400" dirty="0">
              <a:solidFill>
                <a:schemeClr val="accent2">
                  <a:lumMod val="60000"/>
                  <a:lumOff val="40000"/>
                </a:schemeClr>
              </a:solidFill>
              <a:latin typeface="Arial" pitchFamily="34" charset="0"/>
              <a:cs typeface="Arial" pitchFamily="34" charset="0"/>
            </a:endParaRPr>
          </a:p>
        </p:txBody>
      </p:sp>
      <p:sp>
        <p:nvSpPr>
          <p:cNvPr id="6" name="Rectangle 5"/>
          <p:cNvSpPr/>
          <p:nvPr/>
        </p:nvSpPr>
        <p:spPr>
          <a:xfrm>
            <a:off x="357158" y="313492"/>
            <a:ext cx="7786742" cy="523220"/>
          </a:xfrm>
          <a:prstGeom prst="rect">
            <a:avLst/>
          </a:prstGeom>
        </p:spPr>
        <p:txBody>
          <a:bodyPr wrap="square">
            <a:spAutoFit/>
          </a:bodyPr>
          <a:lstStyle/>
          <a:p>
            <a:pPr algn="ctr"/>
            <a:r>
              <a:rPr lang="en-IN" sz="2800" dirty="0" smtClean="0">
                <a:solidFill>
                  <a:srgbClr val="FF9900"/>
                </a:solidFill>
                <a:latin typeface="Arial Black" pitchFamily="34" charset="0"/>
              </a:rPr>
              <a:t>Sources of literature-</a:t>
            </a:r>
            <a:endParaRPr lang="en-IN" sz="2800" dirty="0">
              <a:solidFill>
                <a:srgbClr val="FF9900"/>
              </a:solidFill>
              <a:latin typeface="Arial Black" pitchFamily="34" charset="0"/>
            </a:endParaRP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10" name="TextBox 9"/>
          <p:cNvSpPr txBox="1"/>
          <p:nvPr/>
        </p:nvSpPr>
        <p:spPr>
          <a:xfrm>
            <a:off x="1000100" y="1285860"/>
            <a:ext cx="7215238" cy="3785652"/>
          </a:xfrm>
          <a:prstGeom prst="rect">
            <a:avLst/>
          </a:prstGeom>
          <a:noFill/>
        </p:spPr>
        <p:txBody>
          <a:bodyPr wrap="square" rtlCol="0">
            <a:spAutoFit/>
          </a:bodyPr>
          <a:lstStyle/>
          <a:p>
            <a:pPr marL="357188" indent="-357188">
              <a:buFont typeface="Wingdings" pitchFamily="2" charset="2"/>
              <a:buChar char="q"/>
            </a:pPr>
            <a:endParaRPr lang="en-IN" sz="2400" dirty="0" smtClean="0">
              <a:solidFill>
                <a:schemeClr val="bg1"/>
              </a:solidFill>
              <a:latin typeface="Arial" pitchFamily="34" charset="0"/>
              <a:cs typeface="Arial" pitchFamily="34" charset="0"/>
            </a:endParaRPr>
          </a:p>
          <a:p>
            <a:pPr marL="357188" indent="-357188">
              <a:buFont typeface="Wingdings" pitchFamily="2" charset="2"/>
              <a:buChar char="ü"/>
            </a:pPr>
            <a:r>
              <a:rPr lang="en-IN" sz="2400" dirty="0" smtClean="0">
                <a:solidFill>
                  <a:schemeClr val="bg1"/>
                </a:solidFill>
                <a:latin typeface="Arial" pitchFamily="34" charset="0"/>
                <a:cs typeface="Arial" pitchFamily="34" charset="0"/>
              </a:rPr>
              <a:t>Prepare an advance plan and preset a time limit. </a:t>
            </a:r>
          </a:p>
          <a:p>
            <a:pPr marL="357188" indent="-357188"/>
            <a:r>
              <a:rPr lang="en-IN" sz="2400" dirty="0" smtClean="0">
                <a:solidFill>
                  <a:schemeClr val="bg1"/>
                </a:solidFill>
                <a:latin typeface="Arial" pitchFamily="34" charset="0"/>
                <a:cs typeface="Arial" pitchFamily="34" charset="0"/>
              </a:rPr>
              <a:t> </a:t>
            </a:r>
          </a:p>
          <a:p>
            <a:pPr marL="357188" indent="-357188">
              <a:buFont typeface="Wingdings" pitchFamily="2" charset="2"/>
              <a:buChar char="ü"/>
            </a:pPr>
            <a:r>
              <a:rPr lang="en-IN" sz="2400" dirty="0" smtClean="0">
                <a:solidFill>
                  <a:srgbClr val="FF9900"/>
                </a:solidFill>
                <a:latin typeface="Arial" pitchFamily="34" charset="0"/>
                <a:cs typeface="Arial" pitchFamily="34" charset="0"/>
              </a:rPr>
              <a:t>Research questions should be written down and at hand when you arrive at the computer to search databases or a library catalogue.</a:t>
            </a:r>
          </a:p>
          <a:p>
            <a:pPr marL="357188" indent="-357188">
              <a:buFont typeface="Wingdings" pitchFamily="2" charset="2"/>
              <a:buChar char="ü"/>
            </a:pPr>
            <a:endParaRPr lang="en-IN" sz="2400" dirty="0" smtClean="0">
              <a:solidFill>
                <a:schemeClr val="bg1"/>
              </a:solidFill>
              <a:latin typeface="Arial" pitchFamily="34" charset="0"/>
              <a:cs typeface="Arial" pitchFamily="34" charset="0"/>
            </a:endParaRPr>
          </a:p>
          <a:p>
            <a:pPr marL="357188" indent="-357188">
              <a:buFont typeface="Wingdings" pitchFamily="2" charset="2"/>
              <a:buChar char="ü"/>
            </a:pPr>
            <a:r>
              <a:rPr lang="en-IN" sz="2400" b="1" dirty="0" smtClean="0">
                <a:solidFill>
                  <a:srgbClr val="FFFF00"/>
                </a:solidFill>
                <a:latin typeface="Arial" pitchFamily="34" charset="0"/>
                <a:cs typeface="Arial" pitchFamily="34" charset="0"/>
              </a:rPr>
              <a:t>Are you finding too much?</a:t>
            </a:r>
          </a:p>
          <a:p>
            <a:pPr marL="357188" indent="-357188"/>
            <a:endParaRPr lang="en-IN" sz="2400" b="1" dirty="0" smtClean="0">
              <a:solidFill>
                <a:srgbClr val="FFFF00"/>
              </a:solidFill>
              <a:latin typeface="Arial" pitchFamily="34" charset="0"/>
              <a:cs typeface="Arial" pitchFamily="34" charset="0"/>
            </a:endParaRPr>
          </a:p>
          <a:p>
            <a:pPr marL="357188" indent="-357188">
              <a:buFont typeface="Wingdings" pitchFamily="2" charset="2"/>
              <a:buChar char="ü"/>
            </a:pPr>
            <a:r>
              <a:rPr lang="en-IN" sz="2400" b="1" dirty="0" smtClean="0">
                <a:solidFill>
                  <a:srgbClr val="FFFF00"/>
                </a:solidFill>
                <a:latin typeface="Arial" pitchFamily="34" charset="0"/>
                <a:cs typeface="Arial" pitchFamily="34" charset="0"/>
              </a:rPr>
              <a:t>Are you finding too little?</a:t>
            </a:r>
            <a:endParaRPr lang="en-IN" sz="2400" b="1" dirty="0">
              <a:solidFill>
                <a:srgbClr val="FFFF00"/>
              </a:solidFill>
              <a:latin typeface="Arial" pitchFamily="34" charset="0"/>
              <a:cs typeface="Arial" pitchFamily="34" charset="0"/>
            </a:endParaRPr>
          </a:p>
        </p:txBody>
      </p:sp>
      <p:sp>
        <p:nvSpPr>
          <p:cNvPr id="6" name="Rectangle 5"/>
          <p:cNvSpPr/>
          <p:nvPr/>
        </p:nvSpPr>
        <p:spPr>
          <a:xfrm>
            <a:off x="428596" y="714356"/>
            <a:ext cx="7786742" cy="523220"/>
          </a:xfrm>
          <a:prstGeom prst="rect">
            <a:avLst/>
          </a:prstGeom>
        </p:spPr>
        <p:txBody>
          <a:bodyPr wrap="square">
            <a:spAutoFit/>
          </a:bodyPr>
          <a:lstStyle/>
          <a:p>
            <a:pPr algn="ctr"/>
            <a:r>
              <a:rPr lang="en-IN" sz="2800" dirty="0" smtClean="0">
                <a:solidFill>
                  <a:srgbClr val="FFFF00"/>
                </a:solidFill>
                <a:latin typeface="Arial Black" pitchFamily="34" charset="0"/>
              </a:rPr>
              <a:t>Planning of Review Work-</a:t>
            </a:r>
            <a:endParaRPr lang="en-IN" sz="2800" dirty="0">
              <a:solidFill>
                <a:srgbClr val="FFFF00"/>
              </a:solidFill>
              <a:latin typeface="Arial Black" pitchFamily="34" charset="0"/>
            </a:endParaRP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841</TotalTime>
  <Words>1627</Words>
  <Application>Microsoft Office PowerPoint</Application>
  <PresentationFormat>On-screen Show (4:3)</PresentationFormat>
  <Paragraphs>173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Literature reviewed typically includes scholarly journals, scholarly books, and authoritative databases. Sometimes it also includes newspaper, magazines, other books, films and audio-video tapes.</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Collection and Citation of Literature Need for reviewing literature: Researcher needs to acquire up-to-date information about what has been thought and done in particular area. The review is a careful examination of a body of literature pointing toward the answer to the research problem. He has to build upon the accumulated and recorded knowledge of the past. He draws maximum benefit from the previous investigation, utilizes the previous finding, and takes many hints from the procedures of previous researchers. He matches his conclusions with earlier conclusions and tries to add from his side to the existing store of knowledge.</dc:title>
  <dc:creator>Principal</dc:creator>
  <cp:lastModifiedBy>Mangaldai college</cp:lastModifiedBy>
  <cp:revision>142</cp:revision>
  <dcterms:created xsi:type="dcterms:W3CDTF">2015-02-02T12:52:13Z</dcterms:created>
  <dcterms:modified xsi:type="dcterms:W3CDTF">2017-11-15T15:58:40Z</dcterms:modified>
</cp:coreProperties>
</file>